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5" r:id="rId1"/>
  </p:sldMasterIdLst>
  <p:notesMasterIdLst>
    <p:notesMasterId r:id="rId45"/>
  </p:notesMasterIdLst>
  <p:sldIdLst>
    <p:sldId id="318" r:id="rId2"/>
    <p:sldId id="256" r:id="rId3"/>
    <p:sldId id="323" r:id="rId4"/>
    <p:sldId id="274" r:id="rId5"/>
    <p:sldId id="317" r:id="rId6"/>
    <p:sldId id="268" r:id="rId7"/>
    <p:sldId id="306" r:id="rId8"/>
    <p:sldId id="309" r:id="rId9"/>
    <p:sldId id="308" r:id="rId10"/>
    <p:sldId id="319" r:id="rId11"/>
    <p:sldId id="269" r:id="rId12"/>
    <p:sldId id="289" r:id="rId13"/>
    <p:sldId id="320" r:id="rId14"/>
    <p:sldId id="270" r:id="rId15"/>
    <p:sldId id="322" r:id="rId16"/>
    <p:sldId id="321" r:id="rId17"/>
    <p:sldId id="275" r:id="rId18"/>
    <p:sldId id="277" r:id="rId19"/>
    <p:sldId id="278" r:id="rId20"/>
    <p:sldId id="307" r:id="rId21"/>
    <p:sldId id="313" r:id="rId22"/>
    <p:sldId id="300" r:id="rId23"/>
    <p:sldId id="312" r:id="rId24"/>
    <p:sldId id="301" r:id="rId25"/>
    <p:sldId id="302" r:id="rId26"/>
    <p:sldId id="303" r:id="rId27"/>
    <p:sldId id="304" r:id="rId28"/>
    <p:sldId id="305" r:id="rId29"/>
    <p:sldId id="279" r:id="rId30"/>
    <p:sldId id="280" r:id="rId31"/>
    <p:sldId id="287" r:id="rId32"/>
    <p:sldId id="281" r:id="rId33"/>
    <p:sldId id="288" r:id="rId34"/>
    <p:sldId id="314" r:id="rId35"/>
    <p:sldId id="315" r:id="rId36"/>
    <p:sldId id="316" r:id="rId37"/>
    <p:sldId id="282" r:id="rId38"/>
    <p:sldId id="283" r:id="rId39"/>
    <p:sldId id="284" r:id="rId40"/>
    <p:sldId id="290" r:id="rId41"/>
    <p:sldId id="291" r:id="rId42"/>
    <p:sldId id="258" r:id="rId43"/>
    <p:sldId id="32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2" autoAdjust="0"/>
    <p:restoredTop sz="82077" autoAdjust="0"/>
  </p:normalViewPr>
  <p:slideViewPr>
    <p:cSldViewPr snapToGrid="0">
      <p:cViewPr varScale="1">
        <p:scale>
          <a:sx n="70" d="100"/>
          <a:sy n="70" d="100"/>
        </p:scale>
        <p:origin x="104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5E5221-8B60-43AB-A42F-19131A0CB31F}" type="datetimeFigureOut">
              <a:rPr lang="da-DK" smtClean="0"/>
              <a:t>05-02-2018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FC600-BC63-43A6-8E99-AEF868682EF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9868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8621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17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01210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1891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6973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39996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18240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80919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47148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8482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2085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78076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9911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4310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7541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1252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6747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4622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16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7013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57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13984"/>
            <a:ext cx="10058400" cy="1023376"/>
          </a:xfrm>
        </p:spPr>
        <p:txBody>
          <a:bodyPr/>
          <a:lstStyle>
            <a:lvl1pPr marL="0">
              <a:defRPr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0754-E2D0-4E87-B017-6B6650916098}" type="datetimeFigureOut">
              <a:rPr lang="da-DK" smtClean="0"/>
              <a:t>05-02-2018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6AE7-D2A0-42AC-8295-829B5DD8BB1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5275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0754-E2D0-4E87-B017-6B6650916098}" type="datetimeFigureOut">
              <a:rPr lang="da-DK" smtClean="0"/>
              <a:t>05-02-2018</a:t>
            </a:fld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6AE7-D2A0-42AC-8295-829B5DD8BB1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74520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0754-E2D0-4E87-B017-6B6650916098}" type="datetimeFigureOut">
              <a:rPr lang="da-DK" smtClean="0"/>
              <a:t>05-02-2018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6AE7-D2A0-42AC-8295-829B5DD8BB1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07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852937"/>
            <a:ext cx="103632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17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10972800" cy="3551767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24674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10972800" cy="3551767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2112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011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075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774" y="2104373"/>
            <a:ext cx="10288905" cy="2220739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773" y="4455620"/>
            <a:ext cx="10291677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80754-E2D0-4E87-B017-6B6650916098}" type="datetimeFigureOut">
              <a:rPr lang="da-DK" smtClean="0"/>
              <a:t>05-02-2018</a:t>
            </a:fld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56AE7-D2A0-42AC-8295-829B5DD8BB1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062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a-DK"/>
              <a:t>Rediger teksttypografien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Rediger teksttypografien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5380754-E2D0-4E87-B017-6B6650916098}" type="datetimeFigureOut">
              <a:rPr lang="da-DK" smtClean="0"/>
              <a:t>05-02-2018</a:t>
            </a:fld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D56AE7-D2A0-42AC-8295-829B5DD8BB1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3525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G Title Slide On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gradFill>
            <a:gsLst>
              <a:gs pos="60000">
                <a:schemeClr val="accent2"/>
              </a:gs>
              <a:gs pos="0">
                <a:schemeClr val="accent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600200"/>
            <a:ext cx="10515600" cy="2240280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3854659"/>
            <a:ext cx="10515600" cy="11430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cap="none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84108" y="26363548"/>
            <a:ext cx="6491381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GB"/>
              <a:t>© EG A/S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709481" y="26363548"/>
            <a:ext cx="773502" cy="228600"/>
          </a:xfrm>
        </p:spPr>
        <p:txBody>
          <a:bodyPr/>
          <a:lstStyle>
            <a:lvl1pPr>
              <a:defRPr sz="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GB" smtClean="0"/>
              <a:pPr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205883"/>
      </p:ext>
    </p:extLst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40701"/>
            <a:ext cx="109728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59903"/>
            <a:ext cx="10972800" cy="376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9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xStyles>
    <p:titleStyle>
      <a:lvl1pPr algn="l" defTabSz="609585" rtl="0" eaLnBrk="1" latinLnBrk="0" hangingPunct="1">
        <a:spcBef>
          <a:spcPct val="0"/>
        </a:spcBef>
        <a:buNone/>
        <a:defRPr sz="4267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667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4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676358" indent="-457189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4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2133547" indent="-304792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67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743131" indent="-304792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67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onnipedersen.com/2017/07/29/automate-mailbox-auditing-office-365/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nnipederse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hyperlink" Target="mailto:mail@ronnipedersen.co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ronnipedersen.com/2017/07/11/enable-modern-authentication-for-skype-for-business-online/" TargetMode="Externa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41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40D9D11-FF92-4A89-94DC-27028F6CF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Office 365 Secure Score</a:t>
            </a:r>
            <a:endParaRPr lang="da-DK" dirty="0"/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6090A875-B0FA-44C6-A0DB-59F354C5B054}"/>
              </a:ext>
            </a:extLst>
          </p:cNvPr>
          <p:cNvSpPr txBox="1">
            <a:spLocks/>
          </p:cNvSpPr>
          <p:nvPr/>
        </p:nvSpPr>
        <p:spPr>
          <a:xfrm>
            <a:off x="914400" y="3712347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267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da-DK" sz="2800" dirty="0"/>
              <a:t>State of the Union…</a:t>
            </a:r>
          </a:p>
        </p:txBody>
      </p:sp>
    </p:spTree>
    <p:extLst>
      <p:ext uri="{BB962C8B-B14F-4D97-AF65-F5344CB8AC3E}">
        <p14:creationId xmlns:p14="http://schemas.microsoft.com/office/powerpoint/2010/main" val="3726452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8F160-E7AB-4FAA-9B4F-649D0206D0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41363"/>
            <a:ext cx="12192000" cy="1219200"/>
          </a:xfrm>
        </p:spPr>
        <p:txBody>
          <a:bodyPr/>
          <a:lstStyle/>
          <a:p>
            <a:pPr algn="ctr"/>
            <a:r>
              <a:rPr lang="da-DK" dirty="0"/>
              <a:t>Office 365 Secure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FA576-629A-4C9D-8EBF-CFCBC48C0FD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083212" y="1852613"/>
            <a:ext cx="9064088" cy="37846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Secure Score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a-DK" dirty="0" err="1"/>
              <a:t>Analyzing</a:t>
            </a:r>
            <a:r>
              <a:rPr lang="da-DK" dirty="0"/>
              <a:t> </a:t>
            </a:r>
            <a:r>
              <a:rPr lang="da-DK" dirty="0" err="1"/>
              <a:t>Your</a:t>
            </a:r>
            <a:r>
              <a:rPr lang="da-DK" dirty="0"/>
              <a:t> Score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Take Action (Improve Your Score)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B3844-8428-49EA-BC16-D831F25A5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895" y="3724660"/>
            <a:ext cx="3909399" cy="26367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4FBC45-DFE8-47FE-B262-9A8100EEF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485" y="3724661"/>
            <a:ext cx="3955123" cy="2636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4E8B5-1210-4F1B-88BF-BF6A27B12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32" y="3724660"/>
            <a:ext cx="3894157" cy="2636748"/>
          </a:xfrm>
          <a:prstGeom prst="rect">
            <a:avLst/>
          </a:prstGeom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9879D29F-BD98-4BF0-93AB-5166142D0268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5662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9487-23F3-4434-95C1-D7931609A12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14375"/>
            <a:ext cx="12192000" cy="10223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Office 365 Secure Score:</a:t>
            </a:r>
            <a:br>
              <a:rPr lang="en-US" dirty="0"/>
            </a:br>
            <a:r>
              <a:rPr lang="en-US" dirty="0"/>
              <a:t>Mailbox Auditing in Office 365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F96E9-D432-4591-A841-AC2A6D1DC7C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72308" y="1960563"/>
            <a:ext cx="9955237" cy="376396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Step 1: Connect to Exchange Online</a:t>
            </a:r>
          </a:p>
          <a:p>
            <a:pPr marL="0" indent="0">
              <a:buNone/>
            </a:pPr>
            <a:r>
              <a:rPr lang="en-US" dirty="0"/>
              <a:t>Step 2: Get the current state of audit logging</a:t>
            </a:r>
          </a:p>
          <a:p>
            <a:pPr marL="0" indent="0">
              <a:buNone/>
            </a:pPr>
            <a:r>
              <a:rPr lang="en-US" dirty="0"/>
              <a:t>Step 3: Enable mailbox audit logging</a:t>
            </a:r>
          </a:p>
          <a:p>
            <a:pPr marL="0" indent="0">
              <a:buNone/>
            </a:pPr>
            <a:r>
              <a:rPr lang="en-US" dirty="0"/>
              <a:t>Step 4: Set the age limit for mailbox audit logging</a:t>
            </a:r>
          </a:p>
          <a:p>
            <a:pPr marL="0" indent="0">
              <a:buNone/>
            </a:pPr>
            <a:r>
              <a:rPr lang="en-US" dirty="0"/>
              <a:t>Step 5: Automate the process using Azure Automation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</a:t>
            </a:r>
            <a:r>
              <a:rPr lang="da-DK" dirty="0" err="1"/>
              <a:t>tep</a:t>
            </a:r>
            <a:r>
              <a:rPr lang="da-DK" dirty="0"/>
              <a:t> by step guide: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https://www.ronnipedersen.com/2017/07/29/automate-mailbox-auditing-office-365/</a:t>
            </a:r>
            <a:r>
              <a:rPr lang="en-US" dirty="0"/>
              <a:t> 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533F691-3645-4A4B-81FE-A7E64FA28465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420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40D9D11-FF92-4A89-94DC-27028F6CF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AD Privileged Identity Management</a:t>
            </a:r>
            <a:endParaRPr lang="da-DK" dirty="0"/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6090A875-B0FA-44C6-A0DB-59F354C5B054}"/>
              </a:ext>
            </a:extLst>
          </p:cNvPr>
          <p:cNvSpPr txBox="1">
            <a:spLocks/>
          </p:cNvSpPr>
          <p:nvPr/>
        </p:nvSpPr>
        <p:spPr>
          <a:xfrm>
            <a:off x="914400" y="3712347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267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800" dirty="0"/>
              <a:t>Manage, control, and monitor access within your organization</a:t>
            </a:r>
            <a:endParaRPr lang="da-DK" sz="2800" dirty="0"/>
          </a:p>
        </p:txBody>
      </p:sp>
    </p:spTree>
    <p:extLst>
      <p:ext uri="{BB962C8B-B14F-4D97-AF65-F5344CB8AC3E}">
        <p14:creationId xmlns:p14="http://schemas.microsoft.com/office/powerpoint/2010/main" val="2512401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FF0B-CFE5-459A-9A86-107C23196C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14375"/>
            <a:ext cx="12192000" cy="10223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Azure AD Privileged Identity Management</a:t>
            </a:r>
            <a:endParaRPr lang="da-DK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13712A51-9C16-47FA-85C6-572ACAFFF0C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5" y="2316480"/>
            <a:ext cx="2441575" cy="17478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29EBD1-A06B-4761-9775-5F40BAE2B4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85" b="95223" l="9982" r="89837">
                        <a14:foregroundMark x1="50998" y1="7325" x2="50998" y2="7325"/>
                        <a14:foregroundMark x1="63158" y1="95223" x2="63158" y2="95223"/>
                        <a14:foregroundMark x1="50998" y1="5096" x2="50998" y2="5096"/>
                        <a14:foregroundMark x1="51361" y1="3185" x2="51361" y2="31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255" y="3778372"/>
            <a:ext cx="3354452" cy="1910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93EA1-7E88-463E-9645-4199E2552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2248291"/>
            <a:ext cx="5676900" cy="3895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3D106-AF8C-43BF-84C9-CBE9621B10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209" b="94776" l="9796" r="99184">
                        <a14:foregroundMark x1="54286" y1="8582" x2="54286" y2="8582"/>
                        <a14:foregroundMark x1="95510" y1="56716" x2="95510" y2="56716"/>
                        <a14:foregroundMark x1="97551" y1="88433" x2="97551" y2="88433"/>
                        <a14:foregroundMark x1="99184" y1="94776" x2="99184" y2="947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75" y="1225672"/>
            <a:ext cx="2333625" cy="2552700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D5E2C27C-A2FA-4BB1-9A82-F2251CBFE088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3556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rapezoid 98">
            <a:extLst>
              <a:ext uri="{FF2B5EF4-FFF2-40B4-BE49-F238E27FC236}">
                <a16:creationId xmlns:a16="http://schemas.microsoft.com/office/drawing/2014/main" id="{0BCC97BC-3495-4C0C-925F-BA710D65B2DB}"/>
              </a:ext>
            </a:extLst>
          </p:cNvPr>
          <p:cNvSpPr/>
          <p:nvPr/>
        </p:nvSpPr>
        <p:spPr bwMode="auto">
          <a:xfrm rot="10800000">
            <a:off x="8312399" y="3313514"/>
            <a:ext cx="2902139" cy="2491766"/>
          </a:xfrm>
          <a:custGeom>
            <a:avLst/>
            <a:gdLst>
              <a:gd name="connsiteX0" fmla="*/ 0 w 3773446"/>
              <a:gd name="connsiteY0" fmla="*/ 1850717 h 1850717"/>
              <a:gd name="connsiteX1" fmla="*/ 777357 w 3773446"/>
              <a:gd name="connsiteY1" fmla="*/ 0 h 1850717"/>
              <a:gd name="connsiteX2" fmla="*/ 2996089 w 3773446"/>
              <a:gd name="connsiteY2" fmla="*/ 0 h 1850717"/>
              <a:gd name="connsiteX3" fmla="*/ 3773446 w 3773446"/>
              <a:gd name="connsiteY3" fmla="*/ 1850717 h 1850717"/>
              <a:gd name="connsiteX4" fmla="*/ 0 w 3773446"/>
              <a:gd name="connsiteY4" fmla="*/ 1850717 h 1850717"/>
              <a:gd name="connsiteX0" fmla="*/ 0 w 3773446"/>
              <a:gd name="connsiteY0" fmla="*/ 1850717 h 1850717"/>
              <a:gd name="connsiteX1" fmla="*/ 777357 w 3773446"/>
              <a:gd name="connsiteY1" fmla="*/ 0 h 1850717"/>
              <a:gd name="connsiteX2" fmla="*/ 2132307 w 3773446"/>
              <a:gd name="connsiteY2" fmla="*/ 45719 h 1850717"/>
              <a:gd name="connsiteX3" fmla="*/ 3773446 w 3773446"/>
              <a:gd name="connsiteY3" fmla="*/ 1850717 h 1850717"/>
              <a:gd name="connsiteX4" fmla="*/ 0 w 3773446"/>
              <a:gd name="connsiteY4" fmla="*/ 1850717 h 1850717"/>
              <a:gd name="connsiteX0" fmla="*/ 0 w 3773446"/>
              <a:gd name="connsiteY0" fmla="*/ 1804998 h 1804998"/>
              <a:gd name="connsiteX1" fmla="*/ 744571 w 3773446"/>
              <a:gd name="connsiteY1" fmla="*/ 0 h 1804998"/>
              <a:gd name="connsiteX2" fmla="*/ 2132307 w 3773446"/>
              <a:gd name="connsiteY2" fmla="*/ 0 h 1804998"/>
              <a:gd name="connsiteX3" fmla="*/ 3773446 w 3773446"/>
              <a:gd name="connsiteY3" fmla="*/ 1804998 h 1804998"/>
              <a:gd name="connsiteX4" fmla="*/ 0 w 3773446"/>
              <a:gd name="connsiteY4" fmla="*/ 1804998 h 1804998"/>
              <a:gd name="connsiteX0" fmla="*/ 0 w 2132307"/>
              <a:gd name="connsiteY0" fmla="*/ 1804998 h 2603284"/>
              <a:gd name="connsiteX1" fmla="*/ 744571 w 2132307"/>
              <a:gd name="connsiteY1" fmla="*/ 0 h 2603284"/>
              <a:gd name="connsiteX2" fmla="*/ 2132307 w 2132307"/>
              <a:gd name="connsiteY2" fmla="*/ 0 h 2603284"/>
              <a:gd name="connsiteX3" fmla="*/ 1349560 w 2132307"/>
              <a:gd name="connsiteY3" fmla="*/ 2603284 h 2603284"/>
              <a:gd name="connsiteX4" fmla="*/ 0 w 2132307"/>
              <a:gd name="connsiteY4" fmla="*/ 1804998 h 2603284"/>
              <a:gd name="connsiteX0" fmla="*/ 0 w 3061221"/>
              <a:gd name="connsiteY0" fmla="*/ 1355055 h 2603284"/>
              <a:gd name="connsiteX1" fmla="*/ 1673485 w 3061221"/>
              <a:gd name="connsiteY1" fmla="*/ 0 h 2603284"/>
              <a:gd name="connsiteX2" fmla="*/ 3061221 w 3061221"/>
              <a:gd name="connsiteY2" fmla="*/ 0 h 2603284"/>
              <a:gd name="connsiteX3" fmla="*/ 2278474 w 3061221"/>
              <a:gd name="connsiteY3" fmla="*/ 2603284 h 2603284"/>
              <a:gd name="connsiteX4" fmla="*/ 0 w 3061221"/>
              <a:gd name="connsiteY4" fmla="*/ 1355055 h 2603284"/>
              <a:gd name="connsiteX0" fmla="*/ 0 w 3061221"/>
              <a:gd name="connsiteY0" fmla="*/ 2559740 h 3807969"/>
              <a:gd name="connsiteX1" fmla="*/ 1252570 w 3061221"/>
              <a:gd name="connsiteY1" fmla="*/ 0 h 3807969"/>
              <a:gd name="connsiteX2" fmla="*/ 3061221 w 3061221"/>
              <a:gd name="connsiteY2" fmla="*/ 1204685 h 3807969"/>
              <a:gd name="connsiteX3" fmla="*/ 2278474 w 3061221"/>
              <a:gd name="connsiteY3" fmla="*/ 3807969 h 3807969"/>
              <a:gd name="connsiteX4" fmla="*/ 0 w 3061221"/>
              <a:gd name="connsiteY4" fmla="*/ 2559740 h 3807969"/>
              <a:gd name="connsiteX0" fmla="*/ 0 w 3191849"/>
              <a:gd name="connsiteY0" fmla="*/ 2559740 h 3807969"/>
              <a:gd name="connsiteX1" fmla="*/ 1252570 w 3191849"/>
              <a:gd name="connsiteY1" fmla="*/ 0 h 3807969"/>
              <a:gd name="connsiteX2" fmla="*/ 3191849 w 3191849"/>
              <a:gd name="connsiteY2" fmla="*/ 856343 h 3807969"/>
              <a:gd name="connsiteX3" fmla="*/ 2278474 w 3191849"/>
              <a:gd name="connsiteY3" fmla="*/ 3807969 h 3807969"/>
              <a:gd name="connsiteX4" fmla="*/ 0 w 3191849"/>
              <a:gd name="connsiteY4" fmla="*/ 2559740 h 3807969"/>
              <a:gd name="connsiteX0" fmla="*/ 0 w 3191849"/>
              <a:gd name="connsiteY0" fmla="*/ 2559740 h 3807969"/>
              <a:gd name="connsiteX1" fmla="*/ 1252570 w 3191849"/>
              <a:gd name="connsiteY1" fmla="*/ 0 h 3807969"/>
              <a:gd name="connsiteX2" fmla="*/ 3191849 w 3191849"/>
              <a:gd name="connsiteY2" fmla="*/ 856343 h 3807969"/>
              <a:gd name="connsiteX3" fmla="*/ 2278474 w 3191849"/>
              <a:gd name="connsiteY3" fmla="*/ 3807969 h 3807969"/>
              <a:gd name="connsiteX4" fmla="*/ 0 w 3191849"/>
              <a:gd name="connsiteY4" fmla="*/ 2559740 h 3807969"/>
              <a:gd name="connsiteX0" fmla="*/ 0 w 3191849"/>
              <a:gd name="connsiteY0" fmla="*/ 2632311 h 3880540"/>
              <a:gd name="connsiteX1" fmla="*/ 1818627 w 3191849"/>
              <a:gd name="connsiteY1" fmla="*/ 0 h 3880540"/>
              <a:gd name="connsiteX2" fmla="*/ 3191849 w 3191849"/>
              <a:gd name="connsiteY2" fmla="*/ 928914 h 3880540"/>
              <a:gd name="connsiteX3" fmla="*/ 2278474 w 3191849"/>
              <a:gd name="connsiteY3" fmla="*/ 3880540 h 3880540"/>
              <a:gd name="connsiteX4" fmla="*/ 0 w 3191849"/>
              <a:gd name="connsiteY4" fmla="*/ 2632311 h 3880540"/>
              <a:gd name="connsiteX0" fmla="*/ 0 w 3191849"/>
              <a:gd name="connsiteY0" fmla="*/ 1703397 h 2951626"/>
              <a:gd name="connsiteX1" fmla="*/ 1755127 w 3191849"/>
              <a:gd name="connsiteY1" fmla="*/ 87086 h 2951626"/>
              <a:gd name="connsiteX2" fmla="*/ 3191849 w 3191849"/>
              <a:gd name="connsiteY2" fmla="*/ 0 h 2951626"/>
              <a:gd name="connsiteX3" fmla="*/ 2278474 w 3191849"/>
              <a:gd name="connsiteY3" fmla="*/ 2951626 h 2951626"/>
              <a:gd name="connsiteX4" fmla="*/ 0 w 3191849"/>
              <a:gd name="connsiteY4" fmla="*/ 1703397 h 2951626"/>
              <a:gd name="connsiteX0" fmla="*/ 0 w 3191849"/>
              <a:gd name="connsiteY0" fmla="*/ 1703397 h 2951626"/>
              <a:gd name="connsiteX1" fmla="*/ 1844027 w 3191849"/>
              <a:gd name="connsiteY1" fmla="*/ 23586 h 2951626"/>
              <a:gd name="connsiteX2" fmla="*/ 3191849 w 3191849"/>
              <a:gd name="connsiteY2" fmla="*/ 0 h 2951626"/>
              <a:gd name="connsiteX3" fmla="*/ 2278474 w 3191849"/>
              <a:gd name="connsiteY3" fmla="*/ 2951626 h 2951626"/>
              <a:gd name="connsiteX4" fmla="*/ 0 w 3191849"/>
              <a:gd name="connsiteY4" fmla="*/ 1703397 h 295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1849" h="2951626">
                <a:moveTo>
                  <a:pt x="0" y="1703397"/>
                </a:moveTo>
                <a:lnTo>
                  <a:pt x="1844027" y="23586"/>
                </a:lnTo>
                <a:lnTo>
                  <a:pt x="3191849" y="0"/>
                </a:lnTo>
                <a:lnTo>
                  <a:pt x="2278474" y="2951626"/>
                </a:lnTo>
                <a:lnTo>
                  <a:pt x="0" y="1703397"/>
                </a:lnTo>
                <a:close/>
              </a:path>
            </a:pathLst>
          </a:custGeom>
          <a:solidFill>
            <a:schemeClr val="tx1">
              <a:alpha val="26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907BB0-15B6-4B29-8693-0271843A9F7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714375"/>
            <a:ext cx="10058400" cy="1022350"/>
          </a:xfrm>
        </p:spPr>
        <p:txBody>
          <a:bodyPr/>
          <a:lstStyle/>
          <a:p>
            <a:r>
              <a:rPr lang="en-US" dirty="0"/>
              <a:t>Privileged Identity Management</a:t>
            </a:r>
            <a:endParaRPr lang="da-DK" dirty="0"/>
          </a:p>
        </p:txBody>
      </p:sp>
      <p:sp>
        <p:nvSpPr>
          <p:cNvPr id="4" name="Rectangle 386">
            <a:extLst>
              <a:ext uri="{FF2B5EF4-FFF2-40B4-BE49-F238E27FC236}">
                <a16:creationId xmlns:a16="http://schemas.microsoft.com/office/drawing/2014/main" id="{9DC56DDA-4882-4F31-AA90-AAE7C58BE75C}"/>
              </a:ext>
            </a:extLst>
          </p:cNvPr>
          <p:cNvSpPr/>
          <p:nvPr/>
        </p:nvSpPr>
        <p:spPr>
          <a:xfrm>
            <a:off x="528552" y="3765007"/>
            <a:ext cx="57637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895919">
              <a:spcBef>
                <a:spcPts val="588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505050"/>
                </a:solidFill>
              </a:rPr>
              <a:t>Enforce on-demand, just-in-time administrative access when needed</a:t>
            </a:r>
          </a:p>
          <a:p>
            <a:pPr marL="342900" indent="-342900" defTabSz="895919">
              <a:spcBef>
                <a:spcPts val="588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505050"/>
                </a:solidFill>
              </a:rPr>
              <a:t>Ensure policies are met with alerts, audit reports and access reviews</a:t>
            </a:r>
          </a:p>
          <a:p>
            <a:pPr marL="342900" indent="-342900" defTabSz="895919">
              <a:spcBef>
                <a:spcPts val="588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rgbClr val="505050"/>
                </a:solidFill>
              </a:rPr>
              <a:t>Manage admins access in Azure AD and also in Azure RBAC</a:t>
            </a:r>
          </a:p>
        </p:txBody>
      </p:sp>
      <p:sp>
        <p:nvSpPr>
          <p:cNvPr id="5" name="Right Arrow 170">
            <a:extLst>
              <a:ext uri="{FF2B5EF4-FFF2-40B4-BE49-F238E27FC236}">
                <a16:creationId xmlns:a16="http://schemas.microsoft.com/office/drawing/2014/main" id="{8B62BF9B-6A01-49B4-86E9-187B5D50FD54}"/>
              </a:ext>
            </a:extLst>
          </p:cNvPr>
          <p:cNvSpPr/>
          <p:nvPr/>
        </p:nvSpPr>
        <p:spPr bwMode="auto">
          <a:xfrm>
            <a:off x="871" y="2114037"/>
            <a:ext cx="7163661" cy="675565"/>
          </a:xfrm>
          <a:prstGeom prst="rightArrow">
            <a:avLst/>
          </a:prstGeom>
          <a:solidFill>
            <a:srgbClr val="EAEAEA">
              <a:lumMod val="90000"/>
              <a:alpha val="65000"/>
            </a:srgb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419">
            <a:extLst>
              <a:ext uri="{FF2B5EF4-FFF2-40B4-BE49-F238E27FC236}">
                <a16:creationId xmlns:a16="http://schemas.microsoft.com/office/drawing/2014/main" id="{854C2BFC-7789-41E5-BDC6-97D0C375266A}"/>
              </a:ext>
            </a:extLst>
          </p:cNvPr>
          <p:cNvSpPr txBox="1"/>
          <p:nvPr/>
        </p:nvSpPr>
        <p:spPr>
          <a:xfrm>
            <a:off x="503728" y="2806742"/>
            <a:ext cx="111107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5894">
              <a:lnSpc>
                <a:spcPct val="90000"/>
              </a:lnSpc>
              <a:defRPr/>
            </a:pPr>
            <a:r>
              <a:rPr lang="en-US" sz="1100" kern="0" dirty="0">
                <a:solidFill>
                  <a:srgbClr val="0078D7"/>
                </a:solidFill>
                <a:cs typeface="Segoe UI Light" panose="020B0502040204020203" pitchFamily="34" charset="0"/>
              </a:rPr>
              <a:t>User</a:t>
            </a:r>
          </a:p>
        </p:txBody>
      </p:sp>
      <p:sp>
        <p:nvSpPr>
          <p:cNvPr id="7" name="TextBox 420">
            <a:extLst>
              <a:ext uri="{FF2B5EF4-FFF2-40B4-BE49-F238E27FC236}">
                <a16:creationId xmlns:a16="http://schemas.microsoft.com/office/drawing/2014/main" id="{D02E9029-3C25-45CB-A08B-48EB32268DBE}"/>
              </a:ext>
            </a:extLst>
          </p:cNvPr>
          <p:cNvSpPr txBox="1"/>
          <p:nvPr/>
        </p:nvSpPr>
        <p:spPr>
          <a:xfrm>
            <a:off x="2127812" y="2806743"/>
            <a:ext cx="1226105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5894">
              <a:lnSpc>
                <a:spcPct val="90000"/>
              </a:lnSpc>
              <a:defRPr/>
            </a:pPr>
            <a:r>
              <a:rPr lang="en-US" sz="1100" kern="0" dirty="0">
                <a:solidFill>
                  <a:srgbClr val="0078D7"/>
                </a:solidFill>
                <a:cs typeface="Segoe UI Light" panose="020B0502040204020203" pitchFamily="34" charset="0"/>
              </a:rPr>
              <a:t>Administrator</a:t>
            </a:r>
          </a:p>
        </p:txBody>
      </p:sp>
      <p:cxnSp>
        <p:nvCxnSpPr>
          <p:cNvPr id="31" name="Straight Arrow Connector 507">
            <a:extLst>
              <a:ext uri="{FF2B5EF4-FFF2-40B4-BE49-F238E27FC236}">
                <a16:creationId xmlns:a16="http://schemas.microsoft.com/office/drawing/2014/main" id="{18F55F24-CBD5-448B-A058-5F67E48456A5}"/>
              </a:ext>
            </a:extLst>
          </p:cNvPr>
          <p:cNvCxnSpPr>
            <a:cxnSpLocks/>
          </p:cNvCxnSpPr>
          <p:nvPr/>
        </p:nvCxnSpPr>
        <p:spPr>
          <a:xfrm>
            <a:off x="1553826" y="2454594"/>
            <a:ext cx="573986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headEnd type="none"/>
            <a:tailEnd type="triangle" w="lg" len="lg"/>
          </a:ln>
          <a:effectLst/>
        </p:spPr>
      </p:cxnSp>
      <p:grpSp>
        <p:nvGrpSpPr>
          <p:cNvPr id="32" name="Group 508">
            <a:extLst>
              <a:ext uri="{FF2B5EF4-FFF2-40B4-BE49-F238E27FC236}">
                <a16:creationId xmlns:a16="http://schemas.microsoft.com/office/drawing/2014/main" id="{DCCA6A0F-C519-40BF-B463-A13B81FC4741}"/>
              </a:ext>
            </a:extLst>
          </p:cNvPr>
          <p:cNvGrpSpPr/>
          <p:nvPr/>
        </p:nvGrpSpPr>
        <p:grpSpPr>
          <a:xfrm>
            <a:off x="770019" y="2166600"/>
            <a:ext cx="578488" cy="578488"/>
            <a:chOff x="769264" y="3382656"/>
            <a:chExt cx="578570" cy="578570"/>
          </a:xfrm>
        </p:grpSpPr>
        <p:sp>
          <p:nvSpPr>
            <p:cNvPr id="33" name="Oval 509">
              <a:extLst>
                <a:ext uri="{FF2B5EF4-FFF2-40B4-BE49-F238E27FC236}">
                  <a16:creationId xmlns:a16="http://schemas.microsoft.com/office/drawing/2014/main" id="{06CDEA58-CE69-4C15-95DE-D7E8D3351E66}"/>
                </a:ext>
              </a:extLst>
            </p:cNvPr>
            <p:cNvSpPr/>
            <p:nvPr/>
          </p:nvSpPr>
          <p:spPr bwMode="auto">
            <a:xfrm>
              <a:off x="769264" y="3382656"/>
              <a:ext cx="578570" cy="578570"/>
            </a:xfrm>
            <a:prstGeom prst="ellipse">
              <a:avLst/>
            </a:prstGeom>
            <a:solidFill>
              <a:srgbClr val="0078D7">
                <a:lumMod val="7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Freeform 48">
              <a:extLst>
                <a:ext uri="{FF2B5EF4-FFF2-40B4-BE49-F238E27FC236}">
                  <a16:creationId xmlns:a16="http://schemas.microsoft.com/office/drawing/2014/main" id="{1903BBA3-8A31-43DF-A681-F12694824485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887694" y="3522029"/>
              <a:ext cx="341710" cy="299824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5" name="Group 511">
            <a:extLst>
              <a:ext uri="{FF2B5EF4-FFF2-40B4-BE49-F238E27FC236}">
                <a16:creationId xmlns:a16="http://schemas.microsoft.com/office/drawing/2014/main" id="{9EB44F5D-9B76-4BF6-8920-45F4C8FA9E3E}"/>
              </a:ext>
            </a:extLst>
          </p:cNvPr>
          <p:cNvGrpSpPr/>
          <p:nvPr/>
        </p:nvGrpSpPr>
        <p:grpSpPr>
          <a:xfrm>
            <a:off x="2435104" y="2166600"/>
            <a:ext cx="578488" cy="578488"/>
            <a:chOff x="2013164" y="3382656"/>
            <a:chExt cx="578570" cy="578570"/>
          </a:xfrm>
        </p:grpSpPr>
        <p:sp>
          <p:nvSpPr>
            <p:cNvPr id="36" name="Oval 512">
              <a:extLst>
                <a:ext uri="{FF2B5EF4-FFF2-40B4-BE49-F238E27FC236}">
                  <a16:creationId xmlns:a16="http://schemas.microsoft.com/office/drawing/2014/main" id="{F3109FFC-8654-488D-AADF-375D43F2FDE6}"/>
                </a:ext>
              </a:extLst>
            </p:cNvPr>
            <p:cNvSpPr/>
            <p:nvPr/>
          </p:nvSpPr>
          <p:spPr bwMode="auto">
            <a:xfrm>
              <a:off x="2013164" y="3382656"/>
              <a:ext cx="578570" cy="578570"/>
            </a:xfrm>
            <a:prstGeom prst="ellipse">
              <a:avLst/>
            </a:prstGeom>
            <a:solidFill>
              <a:srgbClr val="005AA1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001F58B7-EA87-43B6-8625-280183D6B325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2137342" y="3506834"/>
              <a:ext cx="330215" cy="330215"/>
            </a:xfrm>
            <a:custGeom>
              <a:avLst/>
              <a:gdLst>
                <a:gd name="T0" fmla="*/ 102 w 200"/>
                <a:gd name="T1" fmla="*/ 0 h 200"/>
                <a:gd name="T2" fmla="*/ 101 w 200"/>
                <a:gd name="T3" fmla="*/ 0 h 200"/>
                <a:gd name="T4" fmla="*/ 99 w 200"/>
                <a:gd name="T5" fmla="*/ 0 h 200"/>
                <a:gd name="T6" fmla="*/ 98 w 200"/>
                <a:gd name="T7" fmla="*/ 0 h 200"/>
                <a:gd name="T8" fmla="*/ 98 w 200"/>
                <a:gd name="T9" fmla="*/ 200 h 200"/>
                <a:gd name="T10" fmla="*/ 99 w 200"/>
                <a:gd name="T11" fmla="*/ 200 h 200"/>
                <a:gd name="T12" fmla="*/ 101 w 200"/>
                <a:gd name="T13" fmla="*/ 200 h 200"/>
                <a:gd name="T14" fmla="*/ 102 w 200"/>
                <a:gd name="T15" fmla="*/ 200 h 200"/>
                <a:gd name="T16" fmla="*/ 12 w 200"/>
                <a:gd name="T17" fmla="*/ 106 h 200"/>
                <a:gd name="T18" fmla="*/ 45 w 200"/>
                <a:gd name="T19" fmla="*/ 139 h 200"/>
                <a:gd name="T20" fmla="*/ 12 w 200"/>
                <a:gd name="T21" fmla="*/ 106 h 200"/>
                <a:gd name="T22" fmla="*/ 159 w 200"/>
                <a:gd name="T23" fmla="*/ 94 h 200"/>
                <a:gd name="T24" fmla="*/ 179 w 200"/>
                <a:gd name="T25" fmla="*/ 61 h 200"/>
                <a:gd name="T26" fmla="*/ 147 w 200"/>
                <a:gd name="T27" fmla="*/ 94 h 200"/>
                <a:gd name="T28" fmla="*/ 106 w 200"/>
                <a:gd name="T29" fmla="*/ 61 h 200"/>
                <a:gd name="T30" fmla="*/ 147 w 200"/>
                <a:gd name="T31" fmla="*/ 94 h 200"/>
                <a:gd name="T32" fmla="*/ 106 w 200"/>
                <a:gd name="T33" fmla="*/ 13 h 200"/>
                <a:gd name="T34" fmla="*/ 106 w 200"/>
                <a:gd name="T35" fmla="*/ 50 h 200"/>
                <a:gd name="T36" fmla="*/ 94 w 200"/>
                <a:gd name="T37" fmla="*/ 50 h 200"/>
                <a:gd name="T38" fmla="*/ 94 w 200"/>
                <a:gd name="T39" fmla="*/ 13 h 200"/>
                <a:gd name="T40" fmla="*/ 94 w 200"/>
                <a:gd name="T41" fmla="*/ 94 h 200"/>
                <a:gd name="T42" fmla="*/ 58 w 200"/>
                <a:gd name="T43" fmla="*/ 61 h 200"/>
                <a:gd name="T44" fmla="*/ 41 w 200"/>
                <a:gd name="T45" fmla="*/ 94 h 200"/>
                <a:gd name="T46" fmla="*/ 21 w 200"/>
                <a:gd name="T47" fmla="*/ 61 h 200"/>
                <a:gd name="T48" fmla="*/ 41 w 200"/>
                <a:gd name="T49" fmla="*/ 94 h 200"/>
                <a:gd name="T50" fmla="*/ 94 w 200"/>
                <a:gd name="T51" fmla="*/ 106 h 200"/>
                <a:gd name="T52" fmla="*/ 58 w 200"/>
                <a:gd name="T53" fmla="*/ 139 h 200"/>
                <a:gd name="T54" fmla="*/ 94 w 200"/>
                <a:gd name="T55" fmla="*/ 151 h 200"/>
                <a:gd name="T56" fmla="*/ 62 w 200"/>
                <a:gd name="T57" fmla="*/ 151 h 200"/>
                <a:gd name="T58" fmla="*/ 106 w 200"/>
                <a:gd name="T59" fmla="*/ 187 h 200"/>
                <a:gd name="T60" fmla="*/ 138 w 200"/>
                <a:gd name="T61" fmla="*/ 151 h 200"/>
                <a:gd name="T62" fmla="*/ 106 w 200"/>
                <a:gd name="T63" fmla="*/ 139 h 200"/>
                <a:gd name="T64" fmla="*/ 147 w 200"/>
                <a:gd name="T65" fmla="*/ 106 h 200"/>
                <a:gd name="T66" fmla="*/ 106 w 200"/>
                <a:gd name="T67" fmla="*/ 139 h 200"/>
                <a:gd name="T68" fmla="*/ 188 w 200"/>
                <a:gd name="T69" fmla="*/ 106 h 200"/>
                <a:gd name="T70" fmla="*/ 155 w 200"/>
                <a:gd name="T71" fmla="*/ 139 h 200"/>
                <a:gd name="T72" fmla="*/ 172 w 200"/>
                <a:gd name="T73" fmla="*/ 50 h 200"/>
                <a:gd name="T74" fmla="*/ 135 w 200"/>
                <a:gd name="T75" fmla="*/ 19 h 200"/>
                <a:gd name="T76" fmla="*/ 66 w 200"/>
                <a:gd name="T77" fmla="*/ 19 h 200"/>
                <a:gd name="T78" fmla="*/ 28 w 200"/>
                <a:gd name="T79" fmla="*/ 50 h 200"/>
                <a:gd name="T80" fmla="*/ 28 w 200"/>
                <a:gd name="T81" fmla="*/ 151 h 200"/>
                <a:gd name="T82" fmla="*/ 66 w 200"/>
                <a:gd name="T83" fmla="*/ 181 h 200"/>
                <a:gd name="T84" fmla="*/ 135 w 200"/>
                <a:gd name="T85" fmla="*/ 181 h 200"/>
                <a:gd name="T86" fmla="*/ 172 w 200"/>
                <a:gd name="T87" fmla="*/ 1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" h="200">
                  <a:moveTo>
                    <a:pt x="200" y="100"/>
                  </a:moveTo>
                  <a:cubicBezTo>
                    <a:pt x="200" y="46"/>
                    <a:pt x="156" y="1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1" y="0"/>
                    <a:pt x="101" y="0"/>
                  </a:cubicBezTo>
                  <a:cubicBezTo>
                    <a:pt x="101" y="0"/>
                    <a:pt x="100" y="0"/>
                    <a:pt x="100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99" y="0"/>
                    <a:pt x="98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44" y="1"/>
                    <a:pt x="0" y="46"/>
                    <a:pt x="0" y="100"/>
                  </a:cubicBezTo>
                  <a:cubicBezTo>
                    <a:pt x="0" y="155"/>
                    <a:pt x="44" y="199"/>
                    <a:pt x="98" y="200"/>
                  </a:cubicBezTo>
                  <a:cubicBezTo>
                    <a:pt x="98" y="200"/>
                    <a:pt x="98" y="200"/>
                    <a:pt x="98" y="200"/>
                  </a:cubicBezTo>
                  <a:cubicBezTo>
                    <a:pt x="99" y="200"/>
                    <a:pt x="99" y="200"/>
                    <a:pt x="99" y="200"/>
                  </a:cubicBezTo>
                  <a:cubicBezTo>
                    <a:pt x="99" y="200"/>
                    <a:pt x="100" y="200"/>
                    <a:pt x="100" y="200"/>
                  </a:cubicBezTo>
                  <a:cubicBezTo>
                    <a:pt x="101" y="200"/>
                    <a:pt x="101" y="200"/>
                    <a:pt x="101" y="200"/>
                  </a:cubicBezTo>
                  <a:cubicBezTo>
                    <a:pt x="101" y="200"/>
                    <a:pt x="102" y="200"/>
                    <a:pt x="102" y="200"/>
                  </a:cubicBezTo>
                  <a:cubicBezTo>
                    <a:pt x="102" y="200"/>
                    <a:pt x="102" y="200"/>
                    <a:pt x="102" y="200"/>
                  </a:cubicBezTo>
                  <a:cubicBezTo>
                    <a:pt x="156" y="199"/>
                    <a:pt x="200" y="155"/>
                    <a:pt x="200" y="100"/>
                  </a:cubicBezTo>
                  <a:close/>
                  <a:moveTo>
                    <a:pt x="12" y="106"/>
                  </a:moveTo>
                  <a:cubicBezTo>
                    <a:pt x="41" y="106"/>
                    <a:pt x="41" y="106"/>
                    <a:pt x="41" y="106"/>
                  </a:cubicBezTo>
                  <a:cubicBezTo>
                    <a:pt x="41" y="118"/>
                    <a:pt x="43" y="129"/>
                    <a:pt x="45" y="139"/>
                  </a:cubicBezTo>
                  <a:cubicBezTo>
                    <a:pt x="21" y="139"/>
                    <a:pt x="21" y="139"/>
                    <a:pt x="21" y="139"/>
                  </a:cubicBezTo>
                  <a:cubicBezTo>
                    <a:pt x="16" y="129"/>
                    <a:pt x="13" y="118"/>
                    <a:pt x="12" y="106"/>
                  </a:cubicBezTo>
                  <a:close/>
                  <a:moveTo>
                    <a:pt x="188" y="94"/>
                  </a:moveTo>
                  <a:cubicBezTo>
                    <a:pt x="159" y="94"/>
                    <a:pt x="159" y="94"/>
                    <a:pt x="159" y="94"/>
                  </a:cubicBezTo>
                  <a:cubicBezTo>
                    <a:pt x="159" y="83"/>
                    <a:pt x="157" y="72"/>
                    <a:pt x="155" y="61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84" y="72"/>
                    <a:pt x="187" y="83"/>
                    <a:pt x="188" y="94"/>
                  </a:cubicBezTo>
                  <a:close/>
                  <a:moveTo>
                    <a:pt x="147" y="94"/>
                  </a:moveTo>
                  <a:cubicBezTo>
                    <a:pt x="106" y="94"/>
                    <a:pt x="106" y="94"/>
                    <a:pt x="106" y="94"/>
                  </a:cubicBezTo>
                  <a:cubicBezTo>
                    <a:pt x="106" y="61"/>
                    <a:pt x="106" y="61"/>
                    <a:pt x="106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5" y="72"/>
                    <a:pt x="147" y="83"/>
                    <a:pt x="147" y="94"/>
                  </a:cubicBezTo>
                  <a:close/>
                  <a:moveTo>
                    <a:pt x="106" y="50"/>
                  </a:moveTo>
                  <a:cubicBezTo>
                    <a:pt x="106" y="13"/>
                    <a:pt x="106" y="13"/>
                    <a:pt x="106" y="13"/>
                  </a:cubicBezTo>
                  <a:cubicBezTo>
                    <a:pt x="119" y="17"/>
                    <a:pt x="131" y="31"/>
                    <a:pt x="138" y="50"/>
                  </a:cubicBezTo>
                  <a:lnTo>
                    <a:pt x="106" y="50"/>
                  </a:lnTo>
                  <a:close/>
                  <a:moveTo>
                    <a:pt x="94" y="13"/>
                  </a:moveTo>
                  <a:cubicBezTo>
                    <a:pt x="94" y="50"/>
                    <a:pt x="94" y="50"/>
                    <a:pt x="94" y="50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70" y="31"/>
                    <a:pt x="81" y="17"/>
                    <a:pt x="94" y="13"/>
                  </a:cubicBezTo>
                  <a:close/>
                  <a:moveTo>
                    <a:pt x="94" y="61"/>
                  </a:moveTo>
                  <a:cubicBezTo>
                    <a:pt x="94" y="94"/>
                    <a:pt x="94" y="94"/>
                    <a:pt x="94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83"/>
                    <a:pt x="55" y="72"/>
                    <a:pt x="58" y="61"/>
                  </a:cubicBezTo>
                  <a:lnTo>
                    <a:pt x="94" y="61"/>
                  </a:lnTo>
                  <a:close/>
                  <a:moveTo>
                    <a:pt x="41" y="94"/>
                  </a:moveTo>
                  <a:cubicBezTo>
                    <a:pt x="12" y="94"/>
                    <a:pt x="12" y="94"/>
                    <a:pt x="12" y="94"/>
                  </a:cubicBezTo>
                  <a:cubicBezTo>
                    <a:pt x="13" y="83"/>
                    <a:pt x="16" y="72"/>
                    <a:pt x="21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3" y="72"/>
                    <a:pt x="41" y="83"/>
                    <a:pt x="41" y="94"/>
                  </a:cubicBezTo>
                  <a:close/>
                  <a:moveTo>
                    <a:pt x="53" y="106"/>
                  </a:moveTo>
                  <a:cubicBezTo>
                    <a:pt x="94" y="106"/>
                    <a:pt x="94" y="106"/>
                    <a:pt x="94" y="106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58" y="139"/>
                    <a:pt x="58" y="139"/>
                    <a:pt x="58" y="139"/>
                  </a:cubicBezTo>
                  <a:cubicBezTo>
                    <a:pt x="55" y="129"/>
                    <a:pt x="53" y="118"/>
                    <a:pt x="53" y="106"/>
                  </a:cubicBezTo>
                  <a:close/>
                  <a:moveTo>
                    <a:pt x="94" y="151"/>
                  </a:moveTo>
                  <a:cubicBezTo>
                    <a:pt x="94" y="187"/>
                    <a:pt x="94" y="187"/>
                    <a:pt x="94" y="187"/>
                  </a:cubicBezTo>
                  <a:cubicBezTo>
                    <a:pt x="81" y="183"/>
                    <a:pt x="70" y="170"/>
                    <a:pt x="62" y="151"/>
                  </a:cubicBezTo>
                  <a:lnTo>
                    <a:pt x="94" y="151"/>
                  </a:lnTo>
                  <a:close/>
                  <a:moveTo>
                    <a:pt x="106" y="187"/>
                  </a:moveTo>
                  <a:cubicBezTo>
                    <a:pt x="106" y="151"/>
                    <a:pt x="106" y="151"/>
                    <a:pt x="106" y="151"/>
                  </a:cubicBezTo>
                  <a:cubicBezTo>
                    <a:pt x="138" y="151"/>
                    <a:pt x="138" y="151"/>
                    <a:pt x="138" y="151"/>
                  </a:cubicBezTo>
                  <a:cubicBezTo>
                    <a:pt x="131" y="170"/>
                    <a:pt x="119" y="183"/>
                    <a:pt x="106" y="187"/>
                  </a:cubicBezTo>
                  <a:close/>
                  <a:moveTo>
                    <a:pt x="106" y="139"/>
                  </a:moveTo>
                  <a:cubicBezTo>
                    <a:pt x="106" y="106"/>
                    <a:pt x="106" y="106"/>
                    <a:pt x="106" y="106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118"/>
                    <a:pt x="145" y="129"/>
                    <a:pt x="142" y="139"/>
                  </a:cubicBezTo>
                  <a:lnTo>
                    <a:pt x="106" y="139"/>
                  </a:lnTo>
                  <a:close/>
                  <a:moveTo>
                    <a:pt x="159" y="106"/>
                  </a:moveTo>
                  <a:cubicBezTo>
                    <a:pt x="188" y="106"/>
                    <a:pt x="188" y="106"/>
                    <a:pt x="188" y="106"/>
                  </a:cubicBezTo>
                  <a:cubicBezTo>
                    <a:pt x="187" y="118"/>
                    <a:pt x="184" y="129"/>
                    <a:pt x="179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57" y="129"/>
                    <a:pt x="159" y="118"/>
                    <a:pt x="159" y="106"/>
                  </a:cubicBezTo>
                  <a:close/>
                  <a:moveTo>
                    <a:pt x="172" y="50"/>
                  </a:moveTo>
                  <a:cubicBezTo>
                    <a:pt x="151" y="50"/>
                    <a:pt x="151" y="50"/>
                    <a:pt x="151" y="50"/>
                  </a:cubicBezTo>
                  <a:cubicBezTo>
                    <a:pt x="147" y="38"/>
                    <a:pt x="141" y="27"/>
                    <a:pt x="135" y="19"/>
                  </a:cubicBezTo>
                  <a:cubicBezTo>
                    <a:pt x="150" y="26"/>
                    <a:pt x="163" y="36"/>
                    <a:pt x="172" y="50"/>
                  </a:cubicBezTo>
                  <a:close/>
                  <a:moveTo>
                    <a:pt x="66" y="19"/>
                  </a:moveTo>
                  <a:cubicBezTo>
                    <a:pt x="59" y="27"/>
                    <a:pt x="53" y="38"/>
                    <a:pt x="4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38" y="36"/>
                    <a:pt x="51" y="26"/>
                    <a:pt x="66" y="19"/>
                  </a:cubicBezTo>
                  <a:close/>
                  <a:moveTo>
                    <a:pt x="28" y="151"/>
                  </a:moveTo>
                  <a:cubicBezTo>
                    <a:pt x="49" y="151"/>
                    <a:pt x="49" y="151"/>
                    <a:pt x="49" y="151"/>
                  </a:cubicBezTo>
                  <a:cubicBezTo>
                    <a:pt x="53" y="163"/>
                    <a:pt x="59" y="173"/>
                    <a:pt x="66" y="181"/>
                  </a:cubicBezTo>
                  <a:cubicBezTo>
                    <a:pt x="51" y="175"/>
                    <a:pt x="38" y="164"/>
                    <a:pt x="28" y="151"/>
                  </a:cubicBezTo>
                  <a:close/>
                  <a:moveTo>
                    <a:pt x="135" y="181"/>
                  </a:moveTo>
                  <a:cubicBezTo>
                    <a:pt x="141" y="173"/>
                    <a:pt x="147" y="163"/>
                    <a:pt x="151" y="151"/>
                  </a:cubicBezTo>
                  <a:cubicBezTo>
                    <a:pt x="172" y="151"/>
                    <a:pt x="172" y="151"/>
                    <a:pt x="172" y="151"/>
                  </a:cubicBezTo>
                  <a:cubicBezTo>
                    <a:pt x="163" y="164"/>
                    <a:pt x="150" y="175"/>
                    <a:pt x="135" y="181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8" name="TextBox 514">
            <a:extLst>
              <a:ext uri="{FF2B5EF4-FFF2-40B4-BE49-F238E27FC236}">
                <a16:creationId xmlns:a16="http://schemas.microsoft.com/office/drawing/2014/main" id="{092201F8-CD87-46BD-A3A1-CFFBB799A57C}"/>
              </a:ext>
            </a:extLst>
          </p:cNvPr>
          <p:cNvSpPr txBox="1"/>
          <p:nvPr/>
        </p:nvSpPr>
        <p:spPr>
          <a:xfrm>
            <a:off x="5498980" y="2806742"/>
            <a:ext cx="111107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5894">
              <a:lnSpc>
                <a:spcPct val="90000"/>
              </a:lnSpc>
              <a:defRPr/>
            </a:pPr>
            <a:r>
              <a:rPr lang="en-US" sz="1100" kern="0" dirty="0">
                <a:solidFill>
                  <a:srgbClr val="0078D7"/>
                </a:solidFill>
                <a:cs typeface="Segoe UI Light" panose="020B0502040204020203" pitchFamily="34" charset="0"/>
              </a:rPr>
              <a:t>User</a:t>
            </a:r>
          </a:p>
        </p:txBody>
      </p:sp>
      <p:grpSp>
        <p:nvGrpSpPr>
          <p:cNvPr id="39" name="Group 515">
            <a:extLst>
              <a:ext uri="{FF2B5EF4-FFF2-40B4-BE49-F238E27FC236}">
                <a16:creationId xmlns:a16="http://schemas.microsoft.com/office/drawing/2014/main" id="{957A3EDC-85E6-498D-AA9C-B49BD0C66A33}"/>
              </a:ext>
            </a:extLst>
          </p:cNvPr>
          <p:cNvGrpSpPr/>
          <p:nvPr/>
        </p:nvGrpSpPr>
        <p:grpSpPr>
          <a:xfrm>
            <a:off x="5765271" y="2166600"/>
            <a:ext cx="578488" cy="578488"/>
            <a:chOff x="769264" y="3382656"/>
            <a:chExt cx="578570" cy="578570"/>
          </a:xfrm>
        </p:grpSpPr>
        <p:sp>
          <p:nvSpPr>
            <p:cNvPr id="40" name="Oval 516">
              <a:extLst>
                <a:ext uri="{FF2B5EF4-FFF2-40B4-BE49-F238E27FC236}">
                  <a16:creationId xmlns:a16="http://schemas.microsoft.com/office/drawing/2014/main" id="{792C18FE-50D7-42A7-A445-C920EF0D9E21}"/>
                </a:ext>
              </a:extLst>
            </p:cNvPr>
            <p:cNvSpPr/>
            <p:nvPr/>
          </p:nvSpPr>
          <p:spPr bwMode="auto">
            <a:xfrm>
              <a:off x="769264" y="3382656"/>
              <a:ext cx="578570" cy="578570"/>
            </a:xfrm>
            <a:prstGeom prst="ellipse">
              <a:avLst/>
            </a:prstGeom>
            <a:solidFill>
              <a:srgbClr val="0078D7">
                <a:lumMod val="75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6B6F5CA4-68F3-46AA-B0CF-3AEE6795E707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887694" y="3522029"/>
              <a:ext cx="341710" cy="299824"/>
            </a:xfrm>
            <a:custGeom>
              <a:avLst/>
              <a:gdLst/>
              <a:ahLst/>
              <a:cxnLst/>
              <a:rect l="l" t="t" r="r" b="b"/>
              <a:pathLst>
                <a:path w="4740335" h="4048081">
                  <a:moveTo>
                    <a:pt x="3683614" y="1098549"/>
                  </a:moveTo>
                  <a:cubicBezTo>
                    <a:pt x="3683654" y="1098549"/>
                    <a:pt x="3689354" y="1098549"/>
                    <a:pt x="4502870" y="1098549"/>
                  </a:cubicBezTo>
                  <a:cubicBezTo>
                    <a:pt x="4633477" y="1098549"/>
                    <a:pt x="4740335" y="1205183"/>
                    <a:pt x="4740335" y="1335514"/>
                  </a:cubicBezTo>
                  <a:cubicBezTo>
                    <a:pt x="4740335" y="1335569"/>
                    <a:pt x="4740335" y="1343335"/>
                    <a:pt x="4740335" y="2449249"/>
                  </a:cubicBezTo>
                  <a:cubicBezTo>
                    <a:pt x="4740335" y="2579580"/>
                    <a:pt x="4633477" y="2686214"/>
                    <a:pt x="4502870" y="2686214"/>
                  </a:cubicBezTo>
                  <a:cubicBezTo>
                    <a:pt x="4502870" y="2686253"/>
                    <a:pt x="4502870" y="2691777"/>
                    <a:pt x="4502870" y="3480046"/>
                  </a:cubicBezTo>
                  <a:cubicBezTo>
                    <a:pt x="4502870" y="3610377"/>
                    <a:pt x="4396011" y="3717011"/>
                    <a:pt x="4265405" y="3717011"/>
                  </a:cubicBezTo>
                  <a:cubicBezTo>
                    <a:pt x="4265376" y="3717011"/>
                    <a:pt x="4262133" y="3717011"/>
                    <a:pt x="3909206" y="3717011"/>
                  </a:cubicBezTo>
                  <a:cubicBezTo>
                    <a:pt x="3790473" y="3717011"/>
                    <a:pt x="3683614" y="3610377"/>
                    <a:pt x="3683614" y="3480046"/>
                  </a:cubicBezTo>
                  <a:cubicBezTo>
                    <a:pt x="3683614" y="3480010"/>
                    <a:pt x="3683614" y="3474701"/>
                    <a:pt x="3683614" y="2686214"/>
                  </a:cubicBezTo>
                  <a:cubicBezTo>
                    <a:pt x="3553008" y="2686214"/>
                    <a:pt x="3446148" y="2579580"/>
                    <a:pt x="3446148" y="2449249"/>
                  </a:cubicBezTo>
                  <a:cubicBezTo>
                    <a:pt x="3446148" y="2449192"/>
                    <a:pt x="3446148" y="2441288"/>
                    <a:pt x="3446148" y="1335514"/>
                  </a:cubicBezTo>
                  <a:cubicBezTo>
                    <a:pt x="3446148" y="1205183"/>
                    <a:pt x="3553008" y="1098549"/>
                    <a:pt x="3683614" y="1098549"/>
                  </a:cubicBezTo>
                  <a:close/>
                  <a:moveTo>
                    <a:pt x="236546" y="1098549"/>
                  </a:moveTo>
                  <a:cubicBezTo>
                    <a:pt x="236570" y="1098549"/>
                    <a:pt x="240947" y="1098549"/>
                    <a:pt x="1052628" y="1098549"/>
                  </a:cubicBezTo>
                  <a:cubicBezTo>
                    <a:pt x="1182728" y="1098549"/>
                    <a:pt x="1289174" y="1205183"/>
                    <a:pt x="1289174" y="1335514"/>
                  </a:cubicBezTo>
                  <a:cubicBezTo>
                    <a:pt x="1289174" y="1335532"/>
                    <a:pt x="1289174" y="1340039"/>
                    <a:pt x="1289174" y="2449249"/>
                  </a:cubicBezTo>
                  <a:cubicBezTo>
                    <a:pt x="1289174" y="2579580"/>
                    <a:pt x="1182728" y="2686214"/>
                    <a:pt x="1052628" y="2686214"/>
                  </a:cubicBezTo>
                  <a:cubicBezTo>
                    <a:pt x="1052628" y="2686235"/>
                    <a:pt x="1052628" y="2690268"/>
                    <a:pt x="1052628" y="3480046"/>
                  </a:cubicBezTo>
                  <a:cubicBezTo>
                    <a:pt x="1052628" y="3610377"/>
                    <a:pt x="946183" y="3717011"/>
                    <a:pt x="827910" y="3717011"/>
                  </a:cubicBezTo>
                  <a:cubicBezTo>
                    <a:pt x="827894" y="3717011"/>
                    <a:pt x="825508" y="3717011"/>
                    <a:pt x="473091" y="3717011"/>
                  </a:cubicBezTo>
                  <a:cubicBezTo>
                    <a:pt x="342991" y="3717011"/>
                    <a:pt x="236546" y="3610377"/>
                    <a:pt x="236546" y="3480046"/>
                  </a:cubicBezTo>
                  <a:cubicBezTo>
                    <a:pt x="236546" y="3480026"/>
                    <a:pt x="236546" y="3476021"/>
                    <a:pt x="236546" y="2686214"/>
                  </a:cubicBezTo>
                  <a:cubicBezTo>
                    <a:pt x="106446" y="2686214"/>
                    <a:pt x="0" y="2579580"/>
                    <a:pt x="0" y="2449249"/>
                  </a:cubicBezTo>
                  <a:cubicBezTo>
                    <a:pt x="0" y="2449230"/>
                    <a:pt x="0" y="2444630"/>
                    <a:pt x="0" y="1335514"/>
                  </a:cubicBezTo>
                  <a:cubicBezTo>
                    <a:pt x="0" y="1205183"/>
                    <a:pt x="106446" y="1098549"/>
                    <a:pt x="236546" y="1098549"/>
                  </a:cubicBezTo>
                  <a:close/>
                  <a:moveTo>
                    <a:pt x="1895194" y="993211"/>
                  </a:moveTo>
                  <a:cubicBezTo>
                    <a:pt x="1895245" y="993211"/>
                    <a:pt x="1902161" y="993211"/>
                    <a:pt x="2845141" y="993211"/>
                  </a:cubicBezTo>
                  <a:cubicBezTo>
                    <a:pt x="2999507" y="993211"/>
                    <a:pt x="3130125" y="1123457"/>
                    <a:pt x="3130125" y="1277385"/>
                  </a:cubicBezTo>
                  <a:cubicBezTo>
                    <a:pt x="3130125" y="1277420"/>
                    <a:pt x="3130125" y="1284134"/>
                    <a:pt x="3130125" y="2568008"/>
                  </a:cubicBezTo>
                  <a:cubicBezTo>
                    <a:pt x="3130125" y="2721936"/>
                    <a:pt x="2999507" y="2852182"/>
                    <a:pt x="2845141" y="2852182"/>
                  </a:cubicBezTo>
                  <a:cubicBezTo>
                    <a:pt x="2845141" y="2852231"/>
                    <a:pt x="2845141" y="2858826"/>
                    <a:pt x="2845141" y="3763907"/>
                  </a:cubicBezTo>
                  <a:cubicBezTo>
                    <a:pt x="2845141" y="3917835"/>
                    <a:pt x="2726398" y="4048081"/>
                    <a:pt x="2572031" y="4048081"/>
                  </a:cubicBezTo>
                  <a:cubicBezTo>
                    <a:pt x="2571992" y="4048081"/>
                    <a:pt x="2568051" y="4048081"/>
                    <a:pt x="2168304" y="4048081"/>
                  </a:cubicBezTo>
                  <a:cubicBezTo>
                    <a:pt x="2013937" y="4048081"/>
                    <a:pt x="1895194" y="3917835"/>
                    <a:pt x="1895194" y="3763907"/>
                  </a:cubicBezTo>
                  <a:cubicBezTo>
                    <a:pt x="1895194" y="3763858"/>
                    <a:pt x="1895194" y="3757193"/>
                    <a:pt x="1895194" y="2852182"/>
                  </a:cubicBezTo>
                  <a:cubicBezTo>
                    <a:pt x="1740828" y="2852182"/>
                    <a:pt x="1610210" y="2721936"/>
                    <a:pt x="1610210" y="2568008"/>
                  </a:cubicBezTo>
                  <a:cubicBezTo>
                    <a:pt x="1610210" y="2567966"/>
                    <a:pt x="1610210" y="2560581"/>
                    <a:pt x="1610210" y="1277385"/>
                  </a:cubicBezTo>
                  <a:cubicBezTo>
                    <a:pt x="1610210" y="1123457"/>
                    <a:pt x="1740828" y="993211"/>
                    <a:pt x="1895194" y="993211"/>
                  </a:cubicBezTo>
                  <a:close/>
                  <a:moveTo>
                    <a:pt x="4093246" y="245790"/>
                  </a:moveTo>
                  <a:cubicBezTo>
                    <a:pt x="4306565" y="245790"/>
                    <a:pt x="4479495" y="420965"/>
                    <a:pt x="4479495" y="637055"/>
                  </a:cubicBezTo>
                  <a:cubicBezTo>
                    <a:pt x="4479495" y="853145"/>
                    <a:pt x="4306565" y="1028320"/>
                    <a:pt x="4093246" y="1028320"/>
                  </a:cubicBezTo>
                  <a:cubicBezTo>
                    <a:pt x="3879927" y="1028320"/>
                    <a:pt x="3706997" y="853145"/>
                    <a:pt x="3706997" y="637055"/>
                  </a:cubicBezTo>
                  <a:cubicBezTo>
                    <a:pt x="3706997" y="420965"/>
                    <a:pt x="3879927" y="245790"/>
                    <a:pt x="4093246" y="245790"/>
                  </a:cubicBezTo>
                  <a:close/>
                  <a:moveTo>
                    <a:pt x="644584" y="245790"/>
                  </a:moveTo>
                  <a:cubicBezTo>
                    <a:pt x="856519" y="245790"/>
                    <a:pt x="1028326" y="420965"/>
                    <a:pt x="1028326" y="637055"/>
                  </a:cubicBezTo>
                  <a:cubicBezTo>
                    <a:pt x="1028326" y="853145"/>
                    <a:pt x="856519" y="1028320"/>
                    <a:pt x="644584" y="1028320"/>
                  </a:cubicBezTo>
                  <a:cubicBezTo>
                    <a:pt x="432649" y="1028320"/>
                    <a:pt x="260842" y="853145"/>
                    <a:pt x="260842" y="637055"/>
                  </a:cubicBezTo>
                  <a:cubicBezTo>
                    <a:pt x="260842" y="420965"/>
                    <a:pt x="432649" y="245790"/>
                    <a:pt x="644584" y="245790"/>
                  </a:cubicBezTo>
                  <a:close/>
                  <a:moveTo>
                    <a:pt x="2367657" y="0"/>
                  </a:moveTo>
                  <a:cubicBezTo>
                    <a:pt x="2616992" y="0"/>
                    <a:pt x="2819118" y="203249"/>
                    <a:pt x="2819118" y="453969"/>
                  </a:cubicBezTo>
                  <a:cubicBezTo>
                    <a:pt x="2819118" y="704689"/>
                    <a:pt x="2616992" y="907938"/>
                    <a:pt x="2367657" y="907938"/>
                  </a:cubicBezTo>
                  <a:cubicBezTo>
                    <a:pt x="2118322" y="907938"/>
                    <a:pt x="1916196" y="704689"/>
                    <a:pt x="1916196" y="453969"/>
                  </a:cubicBezTo>
                  <a:cubicBezTo>
                    <a:pt x="1916196" y="203249"/>
                    <a:pt x="2118322" y="0"/>
                    <a:pt x="2367657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42" name="Straight Arrow Connector 519">
            <a:extLst>
              <a:ext uri="{FF2B5EF4-FFF2-40B4-BE49-F238E27FC236}">
                <a16:creationId xmlns:a16="http://schemas.microsoft.com/office/drawing/2014/main" id="{2C42534F-C63F-464B-8867-976AD7558951}"/>
              </a:ext>
            </a:extLst>
          </p:cNvPr>
          <p:cNvCxnSpPr>
            <a:cxnSpLocks/>
          </p:cNvCxnSpPr>
          <p:nvPr/>
        </p:nvCxnSpPr>
        <p:spPr>
          <a:xfrm>
            <a:off x="4959513" y="2476145"/>
            <a:ext cx="570150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headEnd type="none"/>
            <a:tailEnd type="triangle" w="lg" len="lg"/>
          </a:ln>
          <a:effectLst/>
        </p:spPr>
      </p:cxnSp>
      <p:cxnSp>
        <p:nvCxnSpPr>
          <p:cNvPr id="43" name="Straight Arrow Connector 520">
            <a:extLst>
              <a:ext uri="{FF2B5EF4-FFF2-40B4-BE49-F238E27FC236}">
                <a16:creationId xmlns:a16="http://schemas.microsoft.com/office/drawing/2014/main" id="{7668CA16-2D6F-49E4-8694-F5CA199A447F}"/>
              </a:ext>
            </a:extLst>
          </p:cNvPr>
          <p:cNvCxnSpPr>
            <a:cxnSpLocks/>
          </p:cNvCxnSpPr>
          <p:nvPr/>
        </p:nvCxnSpPr>
        <p:spPr>
          <a:xfrm>
            <a:off x="3373115" y="2476145"/>
            <a:ext cx="49590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headEnd type="none"/>
            <a:tailEnd type="triangle" w="lg" len="lg"/>
          </a:ln>
          <a:effectLst/>
        </p:spPr>
      </p:cxnSp>
      <p:grpSp>
        <p:nvGrpSpPr>
          <p:cNvPr id="44" name="Group 521">
            <a:extLst>
              <a:ext uri="{FF2B5EF4-FFF2-40B4-BE49-F238E27FC236}">
                <a16:creationId xmlns:a16="http://schemas.microsoft.com/office/drawing/2014/main" id="{E4231535-6389-471C-8293-A21D745A6973}"/>
              </a:ext>
            </a:extLst>
          </p:cNvPr>
          <p:cNvGrpSpPr/>
          <p:nvPr/>
        </p:nvGrpSpPr>
        <p:grpSpPr>
          <a:xfrm>
            <a:off x="4100187" y="2166600"/>
            <a:ext cx="578488" cy="578488"/>
            <a:chOff x="4099904" y="3382656"/>
            <a:chExt cx="578570" cy="578570"/>
          </a:xfrm>
        </p:grpSpPr>
        <p:sp>
          <p:nvSpPr>
            <p:cNvPr id="45" name="Oval 522">
              <a:extLst>
                <a:ext uri="{FF2B5EF4-FFF2-40B4-BE49-F238E27FC236}">
                  <a16:creationId xmlns:a16="http://schemas.microsoft.com/office/drawing/2014/main" id="{E86885D0-9559-434F-9BED-8CFCD0E1F71A}"/>
                </a:ext>
              </a:extLst>
            </p:cNvPr>
            <p:cNvSpPr/>
            <p:nvPr/>
          </p:nvSpPr>
          <p:spPr bwMode="auto">
            <a:xfrm>
              <a:off x="4099904" y="3382656"/>
              <a:ext cx="578570" cy="578570"/>
            </a:xfrm>
            <a:prstGeom prst="ellipse">
              <a:avLst/>
            </a:prstGeom>
            <a:solidFill>
              <a:srgbClr val="FFFFFF"/>
            </a:solidFill>
            <a:ln w="6350" cap="flat" cmpd="sng" algn="ctr">
              <a:solidFill>
                <a:srgbClr val="50505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Freeform 126">
              <a:extLst>
                <a:ext uri="{FF2B5EF4-FFF2-40B4-BE49-F238E27FC236}">
                  <a16:creationId xmlns:a16="http://schemas.microsoft.com/office/drawing/2014/main" id="{24902699-92F4-48B7-BDB2-6266AC24D4F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22032" y="3502025"/>
              <a:ext cx="334316" cy="339832"/>
            </a:xfrm>
            <a:custGeom>
              <a:avLst/>
              <a:gdLst>
                <a:gd name="T0" fmla="*/ 68 w 128"/>
                <a:gd name="T1" fmla="*/ 32 h 128"/>
                <a:gd name="T2" fmla="*/ 68 w 128"/>
                <a:gd name="T3" fmla="*/ 62 h 128"/>
                <a:gd name="T4" fmla="*/ 90 w 128"/>
                <a:gd name="T5" fmla="*/ 84 h 128"/>
                <a:gd name="T6" fmla="*/ 84 w 128"/>
                <a:gd name="T7" fmla="*/ 89 h 128"/>
                <a:gd name="T8" fmla="*/ 60 w 128"/>
                <a:gd name="T9" fmla="*/ 66 h 128"/>
                <a:gd name="T10" fmla="*/ 60 w 128"/>
                <a:gd name="T11" fmla="*/ 32 h 128"/>
                <a:gd name="T12" fmla="*/ 68 w 128"/>
                <a:gd name="T13" fmla="*/ 32 h 128"/>
                <a:gd name="T14" fmla="*/ 64 w 128"/>
                <a:gd name="T15" fmla="*/ 0 h 128"/>
                <a:gd name="T16" fmla="*/ 10 w 128"/>
                <a:gd name="T17" fmla="*/ 30 h 128"/>
                <a:gd name="T18" fmla="*/ 8 w 128"/>
                <a:gd name="T19" fmla="*/ 33 h 128"/>
                <a:gd name="T20" fmla="*/ 8 w 128"/>
                <a:gd name="T21" fmla="*/ 34 h 128"/>
                <a:gd name="T22" fmla="*/ 8 w 128"/>
                <a:gd name="T23" fmla="*/ 33 h 128"/>
                <a:gd name="T24" fmla="*/ 8 w 128"/>
                <a:gd name="T25" fmla="*/ 16 h 128"/>
                <a:gd name="T26" fmla="*/ 0 w 128"/>
                <a:gd name="T27" fmla="*/ 16 h 128"/>
                <a:gd name="T28" fmla="*/ 0 w 128"/>
                <a:gd name="T29" fmla="*/ 48 h 128"/>
                <a:gd name="T30" fmla="*/ 32 w 128"/>
                <a:gd name="T31" fmla="*/ 48 h 128"/>
                <a:gd name="T32" fmla="*/ 32 w 128"/>
                <a:gd name="T33" fmla="*/ 40 h 128"/>
                <a:gd name="T34" fmla="*/ 14 w 128"/>
                <a:gd name="T35" fmla="*/ 40 h 128"/>
                <a:gd name="T36" fmla="*/ 17 w 128"/>
                <a:gd name="T37" fmla="*/ 34 h 128"/>
                <a:gd name="T38" fmla="*/ 64 w 128"/>
                <a:gd name="T39" fmla="*/ 8 h 128"/>
                <a:gd name="T40" fmla="*/ 120 w 128"/>
                <a:gd name="T41" fmla="*/ 64 h 128"/>
                <a:gd name="T42" fmla="*/ 64 w 128"/>
                <a:gd name="T43" fmla="*/ 120 h 128"/>
                <a:gd name="T44" fmla="*/ 8 w 128"/>
                <a:gd name="T45" fmla="*/ 64 h 128"/>
                <a:gd name="T46" fmla="*/ 0 w 128"/>
                <a:gd name="T47" fmla="*/ 64 h 128"/>
                <a:gd name="T48" fmla="*/ 64 w 128"/>
                <a:gd name="T49" fmla="*/ 128 h 128"/>
                <a:gd name="T50" fmla="*/ 128 w 128"/>
                <a:gd name="T51" fmla="*/ 64 h 128"/>
                <a:gd name="T52" fmla="*/ 64 w 128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28">
                  <a:moveTo>
                    <a:pt x="68" y="32"/>
                  </a:moveTo>
                  <a:cubicBezTo>
                    <a:pt x="68" y="62"/>
                    <a:pt x="68" y="62"/>
                    <a:pt x="68" y="62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0" y="32"/>
                    <a:pt x="60" y="32"/>
                    <a:pt x="60" y="32"/>
                  </a:cubicBezTo>
                  <a:lnTo>
                    <a:pt x="68" y="32"/>
                  </a:lnTo>
                  <a:close/>
                  <a:moveTo>
                    <a:pt x="64" y="0"/>
                  </a:moveTo>
                  <a:cubicBezTo>
                    <a:pt x="42" y="0"/>
                    <a:pt x="22" y="11"/>
                    <a:pt x="10" y="30"/>
                  </a:cubicBezTo>
                  <a:cubicBezTo>
                    <a:pt x="9" y="31"/>
                    <a:pt x="9" y="32"/>
                    <a:pt x="8" y="33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5" y="38"/>
                    <a:pt x="16" y="36"/>
                    <a:pt x="17" y="34"/>
                  </a:cubicBezTo>
                  <a:cubicBezTo>
                    <a:pt x="27" y="18"/>
                    <a:pt x="45" y="8"/>
                    <a:pt x="64" y="8"/>
                  </a:cubicBezTo>
                  <a:cubicBezTo>
                    <a:pt x="95" y="8"/>
                    <a:pt x="120" y="33"/>
                    <a:pt x="120" y="64"/>
                  </a:cubicBezTo>
                  <a:cubicBezTo>
                    <a:pt x="120" y="95"/>
                    <a:pt x="95" y="120"/>
                    <a:pt x="64" y="120"/>
                  </a:cubicBezTo>
                  <a:cubicBezTo>
                    <a:pt x="33" y="120"/>
                    <a:pt x="8" y="95"/>
                    <a:pt x="8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100" y="128"/>
                    <a:pt x="128" y="99"/>
                    <a:pt x="128" y="64"/>
                  </a:cubicBezTo>
                  <a:cubicBezTo>
                    <a:pt x="128" y="29"/>
                    <a:pt x="100" y="0"/>
                    <a:pt x="64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</p:grpSp>
      <p:sp>
        <p:nvSpPr>
          <p:cNvPr id="47" name="TextBox 524">
            <a:extLst>
              <a:ext uri="{FF2B5EF4-FFF2-40B4-BE49-F238E27FC236}">
                <a16:creationId xmlns:a16="http://schemas.microsoft.com/office/drawing/2014/main" id="{9A37FB3D-35D3-4758-BA62-B43FB6DC97C2}"/>
              </a:ext>
            </a:extLst>
          </p:cNvPr>
          <p:cNvSpPr txBox="1"/>
          <p:nvPr/>
        </p:nvSpPr>
        <p:spPr>
          <a:xfrm>
            <a:off x="3616964" y="2806744"/>
            <a:ext cx="1544935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95894">
              <a:lnSpc>
                <a:spcPct val="90000"/>
              </a:lnSpc>
              <a:defRPr/>
            </a:pPr>
            <a:r>
              <a:rPr lang="en-US" sz="1100" kern="0" dirty="0">
                <a:solidFill>
                  <a:srgbClr val="0078D7"/>
                </a:solidFill>
                <a:cs typeface="Segoe UI Light" panose="020B0502040204020203" pitchFamily="34" charset="0"/>
              </a:rPr>
              <a:t>Administrator privileges expire after a specified interval</a:t>
            </a:r>
          </a:p>
        </p:txBody>
      </p:sp>
      <p:pic>
        <p:nvPicPr>
          <p:cNvPr id="58" name="Picture 433">
            <a:extLst>
              <a:ext uri="{FF2B5EF4-FFF2-40B4-BE49-F238E27FC236}">
                <a16:creationId xmlns:a16="http://schemas.microsoft.com/office/drawing/2014/main" id="{AEE02808-C9A4-4481-9B65-9BE4849E50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313"/>
          <a:stretch/>
        </p:blipFill>
        <p:spPr>
          <a:xfrm>
            <a:off x="9133174" y="2171540"/>
            <a:ext cx="2503417" cy="2503418"/>
          </a:xfrm>
          <a:prstGeom prst="ellipse">
            <a:avLst/>
          </a:prstGeom>
          <a:solidFill>
            <a:srgbClr val="EBEBEC"/>
          </a:solidFill>
          <a:ln w="19050" cap="flat" cmpd="sng" algn="ctr">
            <a:solidFill>
              <a:schemeClr val="accent4"/>
            </a:solidFill>
            <a:prstDash val="sysDash"/>
            <a:headEnd type="none" w="med" len="med"/>
            <a:tailEnd type="none" w="med" len="med"/>
          </a:ln>
          <a:effectLst/>
        </p:spPr>
      </p:pic>
      <p:sp>
        <p:nvSpPr>
          <p:cNvPr id="61" name="Oval 421">
            <a:extLst>
              <a:ext uri="{FF2B5EF4-FFF2-40B4-BE49-F238E27FC236}">
                <a16:creationId xmlns:a16="http://schemas.microsoft.com/office/drawing/2014/main" id="{02CEB9E9-C0DE-4A6E-9417-6FA3D7AF6BAC}"/>
              </a:ext>
            </a:extLst>
          </p:cNvPr>
          <p:cNvSpPr/>
          <p:nvPr/>
        </p:nvSpPr>
        <p:spPr bwMode="auto">
          <a:xfrm>
            <a:off x="8755117" y="1818291"/>
            <a:ext cx="3259531" cy="3195144"/>
          </a:xfrm>
          <a:prstGeom prst="ellipse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90207" tIns="152166" rIns="190207" bIns="1521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697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97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2" name="Group 60">
            <a:extLst>
              <a:ext uri="{FF2B5EF4-FFF2-40B4-BE49-F238E27FC236}">
                <a16:creationId xmlns:a16="http://schemas.microsoft.com/office/drawing/2014/main" id="{CB980CBD-6E50-47BB-9D96-AB0269A35D7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398453" y="2870102"/>
            <a:ext cx="704597" cy="837455"/>
            <a:chOff x="7" y="4"/>
            <a:chExt cx="944" cy="1122"/>
          </a:xfrm>
        </p:grpSpPr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5E142BD0-5278-41C2-AB28-2D908CA78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" y="157"/>
              <a:ext cx="777" cy="894"/>
            </a:xfrm>
            <a:custGeom>
              <a:avLst/>
              <a:gdLst>
                <a:gd name="T0" fmla="*/ 788 w 915"/>
                <a:gd name="T1" fmla="*/ 0 h 1053"/>
                <a:gd name="T2" fmla="*/ 791 w 915"/>
                <a:gd name="T3" fmla="*/ 0 h 1053"/>
                <a:gd name="T4" fmla="*/ 791 w 915"/>
                <a:gd name="T5" fmla="*/ 3 h 1053"/>
                <a:gd name="T6" fmla="*/ 826 w 915"/>
                <a:gd name="T7" fmla="*/ 62 h 1053"/>
                <a:gd name="T8" fmla="*/ 855 w 915"/>
                <a:gd name="T9" fmla="*/ 124 h 1053"/>
                <a:gd name="T10" fmla="*/ 880 w 915"/>
                <a:gd name="T11" fmla="*/ 186 h 1053"/>
                <a:gd name="T12" fmla="*/ 898 w 915"/>
                <a:gd name="T13" fmla="*/ 247 h 1053"/>
                <a:gd name="T14" fmla="*/ 909 w 915"/>
                <a:gd name="T15" fmla="*/ 315 h 1053"/>
                <a:gd name="T16" fmla="*/ 915 w 915"/>
                <a:gd name="T17" fmla="*/ 382 h 1053"/>
                <a:gd name="T18" fmla="*/ 912 w 915"/>
                <a:gd name="T19" fmla="*/ 449 h 1053"/>
                <a:gd name="T20" fmla="*/ 904 w 915"/>
                <a:gd name="T21" fmla="*/ 516 h 1053"/>
                <a:gd name="T22" fmla="*/ 893 w 915"/>
                <a:gd name="T23" fmla="*/ 580 h 1053"/>
                <a:gd name="T24" fmla="*/ 874 w 915"/>
                <a:gd name="T25" fmla="*/ 642 h 1053"/>
                <a:gd name="T26" fmla="*/ 853 w 915"/>
                <a:gd name="T27" fmla="*/ 701 h 1053"/>
                <a:gd name="T28" fmla="*/ 823 w 915"/>
                <a:gd name="T29" fmla="*/ 760 h 1053"/>
                <a:gd name="T30" fmla="*/ 788 w 915"/>
                <a:gd name="T31" fmla="*/ 817 h 1053"/>
                <a:gd name="T32" fmla="*/ 756 w 915"/>
                <a:gd name="T33" fmla="*/ 860 h 1053"/>
                <a:gd name="T34" fmla="*/ 726 w 915"/>
                <a:gd name="T35" fmla="*/ 892 h 1053"/>
                <a:gd name="T36" fmla="*/ 683 w 915"/>
                <a:gd name="T37" fmla="*/ 932 h 1053"/>
                <a:gd name="T38" fmla="*/ 640 w 915"/>
                <a:gd name="T39" fmla="*/ 965 h 1053"/>
                <a:gd name="T40" fmla="*/ 595 w 915"/>
                <a:gd name="T41" fmla="*/ 994 h 1053"/>
                <a:gd name="T42" fmla="*/ 544 w 915"/>
                <a:gd name="T43" fmla="*/ 1021 h 1053"/>
                <a:gd name="T44" fmla="*/ 492 w 915"/>
                <a:gd name="T45" fmla="*/ 1042 h 1053"/>
                <a:gd name="T46" fmla="*/ 460 w 915"/>
                <a:gd name="T47" fmla="*/ 1053 h 1053"/>
                <a:gd name="T48" fmla="*/ 449 w 915"/>
                <a:gd name="T49" fmla="*/ 1050 h 1053"/>
                <a:gd name="T50" fmla="*/ 412 w 915"/>
                <a:gd name="T51" fmla="*/ 1040 h 1053"/>
                <a:gd name="T52" fmla="*/ 353 w 915"/>
                <a:gd name="T53" fmla="*/ 1013 h 1053"/>
                <a:gd name="T54" fmla="*/ 296 w 915"/>
                <a:gd name="T55" fmla="*/ 981 h 1053"/>
                <a:gd name="T56" fmla="*/ 245 w 915"/>
                <a:gd name="T57" fmla="*/ 943 h 1053"/>
                <a:gd name="T58" fmla="*/ 199 w 915"/>
                <a:gd name="T59" fmla="*/ 903 h 1053"/>
                <a:gd name="T60" fmla="*/ 156 w 915"/>
                <a:gd name="T61" fmla="*/ 857 h 1053"/>
                <a:gd name="T62" fmla="*/ 121 w 915"/>
                <a:gd name="T63" fmla="*/ 809 h 1053"/>
                <a:gd name="T64" fmla="*/ 86 w 915"/>
                <a:gd name="T65" fmla="*/ 752 h 1053"/>
                <a:gd name="T66" fmla="*/ 60 w 915"/>
                <a:gd name="T67" fmla="*/ 696 h 1053"/>
                <a:gd name="T68" fmla="*/ 38 w 915"/>
                <a:gd name="T69" fmla="*/ 632 h 1053"/>
                <a:gd name="T70" fmla="*/ 16 w 915"/>
                <a:gd name="T71" fmla="*/ 554 h 1053"/>
                <a:gd name="T72" fmla="*/ 3 w 915"/>
                <a:gd name="T73" fmla="*/ 478 h 1053"/>
                <a:gd name="T74" fmla="*/ 0 w 915"/>
                <a:gd name="T75" fmla="*/ 403 h 1053"/>
                <a:gd name="T76" fmla="*/ 3 w 915"/>
                <a:gd name="T77" fmla="*/ 328 h 1053"/>
                <a:gd name="T78" fmla="*/ 16 w 915"/>
                <a:gd name="T79" fmla="*/ 256 h 1053"/>
                <a:gd name="T80" fmla="*/ 35 w 915"/>
                <a:gd name="T81" fmla="*/ 183 h 1053"/>
                <a:gd name="T82" fmla="*/ 62 w 915"/>
                <a:gd name="T83" fmla="*/ 113 h 1053"/>
                <a:gd name="T84" fmla="*/ 97 w 915"/>
                <a:gd name="T85" fmla="*/ 43 h 1053"/>
                <a:gd name="T86" fmla="*/ 124 w 915"/>
                <a:gd name="T87" fmla="*/ 0 h 1053"/>
                <a:gd name="T88" fmla="*/ 124 w 915"/>
                <a:gd name="T89" fmla="*/ 0 h 1053"/>
                <a:gd name="T90" fmla="*/ 159 w 915"/>
                <a:gd name="T91" fmla="*/ 8 h 1053"/>
                <a:gd name="T92" fmla="*/ 224 w 915"/>
                <a:gd name="T93" fmla="*/ 22 h 1053"/>
                <a:gd name="T94" fmla="*/ 288 w 915"/>
                <a:gd name="T95" fmla="*/ 27 h 1053"/>
                <a:gd name="T96" fmla="*/ 353 w 915"/>
                <a:gd name="T97" fmla="*/ 22 h 1053"/>
                <a:gd name="T98" fmla="*/ 417 w 915"/>
                <a:gd name="T99" fmla="*/ 11 h 1053"/>
                <a:gd name="T100" fmla="*/ 455 w 915"/>
                <a:gd name="T101" fmla="*/ 0 h 1053"/>
                <a:gd name="T102" fmla="*/ 466 w 915"/>
                <a:gd name="T103" fmla="*/ 0 h 1053"/>
                <a:gd name="T104" fmla="*/ 530 w 915"/>
                <a:gd name="T105" fmla="*/ 16 h 1053"/>
                <a:gd name="T106" fmla="*/ 595 w 915"/>
                <a:gd name="T107" fmla="*/ 25 h 1053"/>
                <a:gd name="T108" fmla="*/ 659 w 915"/>
                <a:gd name="T109" fmla="*/ 25 h 1053"/>
                <a:gd name="T110" fmla="*/ 724 w 915"/>
                <a:gd name="T111" fmla="*/ 16 h 1053"/>
                <a:gd name="T112" fmla="*/ 788 w 915"/>
                <a:gd name="T113" fmla="*/ 0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5" h="1053">
                  <a:moveTo>
                    <a:pt x="788" y="0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1" y="0"/>
                  </a:lnTo>
                  <a:lnTo>
                    <a:pt x="791" y="3"/>
                  </a:lnTo>
                  <a:lnTo>
                    <a:pt x="791" y="3"/>
                  </a:lnTo>
                  <a:lnTo>
                    <a:pt x="810" y="33"/>
                  </a:lnTo>
                  <a:lnTo>
                    <a:pt x="826" y="62"/>
                  </a:lnTo>
                  <a:lnTo>
                    <a:pt x="842" y="92"/>
                  </a:lnTo>
                  <a:lnTo>
                    <a:pt x="855" y="124"/>
                  </a:lnTo>
                  <a:lnTo>
                    <a:pt x="869" y="153"/>
                  </a:lnTo>
                  <a:lnTo>
                    <a:pt x="880" y="186"/>
                  </a:lnTo>
                  <a:lnTo>
                    <a:pt x="888" y="215"/>
                  </a:lnTo>
                  <a:lnTo>
                    <a:pt x="898" y="247"/>
                  </a:lnTo>
                  <a:lnTo>
                    <a:pt x="904" y="280"/>
                  </a:lnTo>
                  <a:lnTo>
                    <a:pt x="909" y="315"/>
                  </a:lnTo>
                  <a:lnTo>
                    <a:pt x="912" y="347"/>
                  </a:lnTo>
                  <a:lnTo>
                    <a:pt x="915" y="382"/>
                  </a:lnTo>
                  <a:lnTo>
                    <a:pt x="915" y="414"/>
                  </a:lnTo>
                  <a:lnTo>
                    <a:pt x="912" y="449"/>
                  </a:lnTo>
                  <a:lnTo>
                    <a:pt x="909" y="481"/>
                  </a:lnTo>
                  <a:lnTo>
                    <a:pt x="904" y="516"/>
                  </a:lnTo>
                  <a:lnTo>
                    <a:pt x="898" y="548"/>
                  </a:lnTo>
                  <a:lnTo>
                    <a:pt x="893" y="580"/>
                  </a:lnTo>
                  <a:lnTo>
                    <a:pt x="885" y="613"/>
                  </a:lnTo>
                  <a:lnTo>
                    <a:pt x="874" y="642"/>
                  </a:lnTo>
                  <a:lnTo>
                    <a:pt x="863" y="672"/>
                  </a:lnTo>
                  <a:lnTo>
                    <a:pt x="853" y="701"/>
                  </a:lnTo>
                  <a:lnTo>
                    <a:pt x="839" y="731"/>
                  </a:lnTo>
                  <a:lnTo>
                    <a:pt x="823" y="760"/>
                  </a:lnTo>
                  <a:lnTo>
                    <a:pt x="807" y="787"/>
                  </a:lnTo>
                  <a:lnTo>
                    <a:pt x="788" y="817"/>
                  </a:lnTo>
                  <a:lnTo>
                    <a:pt x="769" y="844"/>
                  </a:lnTo>
                  <a:lnTo>
                    <a:pt x="756" y="860"/>
                  </a:lnTo>
                  <a:lnTo>
                    <a:pt x="740" y="876"/>
                  </a:lnTo>
                  <a:lnTo>
                    <a:pt x="726" y="892"/>
                  </a:lnTo>
                  <a:lnTo>
                    <a:pt x="705" y="911"/>
                  </a:lnTo>
                  <a:lnTo>
                    <a:pt x="683" y="932"/>
                  </a:lnTo>
                  <a:lnTo>
                    <a:pt x="662" y="948"/>
                  </a:lnTo>
                  <a:lnTo>
                    <a:pt x="640" y="965"/>
                  </a:lnTo>
                  <a:lnTo>
                    <a:pt x="616" y="981"/>
                  </a:lnTo>
                  <a:lnTo>
                    <a:pt x="595" y="994"/>
                  </a:lnTo>
                  <a:lnTo>
                    <a:pt x="570" y="1008"/>
                  </a:lnTo>
                  <a:lnTo>
                    <a:pt x="544" y="1021"/>
                  </a:lnTo>
                  <a:lnTo>
                    <a:pt x="519" y="1032"/>
                  </a:lnTo>
                  <a:lnTo>
                    <a:pt x="492" y="1042"/>
                  </a:lnTo>
                  <a:lnTo>
                    <a:pt x="466" y="1050"/>
                  </a:lnTo>
                  <a:lnTo>
                    <a:pt x="460" y="1053"/>
                  </a:lnTo>
                  <a:lnTo>
                    <a:pt x="455" y="1053"/>
                  </a:lnTo>
                  <a:lnTo>
                    <a:pt x="449" y="1050"/>
                  </a:lnTo>
                  <a:lnTo>
                    <a:pt x="444" y="1050"/>
                  </a:lnTo>
                  <a:lnTo>
                    <a:pt x="412" y="1040"/>
                  </a:lnTo>
                  <a:lnTo>
                    <a:pt x="382" y="1026"/>
                  </a:lnTo>
                  <a:lnTo>
                    <a:pt x="353" y="1013"/>
                  </a:lnTo>
                  <a:lnTo>
                    <a:pt x="323" y="997"/>
                  </a:lnTo>
                  <a:lnTo>
                    <a:pt x="296" y="981"/>
                  </a:lnTo>
                  <a:lnTo>
                    <a:pt x="269" y="962"/>
                  </a:lnTo>
                  <a:lnTo>
                    <a:pt x="245" y="943"/>
                  </a:lnTo>
                  <a:lnTo>
                    <a:pt x="221" y="924"/>
                  </a:lnTo>
                  <a:lnTo>
                    <a:pt x="199" y="903"/>
                  </a:lnTo>
                  <a:lnTo>
                    <a:pt x="178" y="881"/>
                  </a:lnTo>
                  <a:lnTo>
                    <a:pt x="156" y="857"/>
                  </a:lnTo>
                  <a:lnTo>
                    <a:pt x="137" y="833"/>
                  </a:lnTo>
                  <a:lnTo>
                    <a:pt x="121" y="809"/>
                  </a:lnTo>
                  <a:lnTo>
                    <a:pt x="103" y="782"/>
                  </a:lnTo>
                  <a:lnTo>
                    <a:pt x="86" y="752"/>
                  </a:lnTo>
                  <a:lnTo>
                    <a:pt x="73" y="726"/>
                  </a:lnTo>
                  <a:lnTo>
                    <a:pt x="60" y="696"/>
                  </a:lnTo>
                  <a:lnTo>
                    <a:pt x="49" y="664"/>
                  </a:lnTo>
                  <a:lnTo>
                    <a:pt x="38" y="632"/>
                  </a:lnTo>
                  <a:lnTo>
                    <a:pt x="25" y="591"/>
                  </a:lnTo>
                  <a:lnTo>
                    <a:pt x="16" y="554"/>
                  </a:lnTo>
                  <a:lnTo>
                    <a:pt x="8" y="516"/>
                  </a:lnTo>
                  <a:lnTo>
                    <a:pt x="3" y="478"/>
                  </a:lnTo>
                  <a:lnTo>
                    <a:pt x="0" y="441"/>
                  </a:lnTo>
                  <a:lnTo>
                    <a:pt x="0" y="403"/>
                  </a:lnTo>
                  <a:lnTo>
                    <a:pt x="0" y="366"/>
                  </a:lnTo>
                  <a:lnTo>
                    <a:pt x="3" y="328"/>
                  </a:lnTo>
                  <a:lnTo>
                    <a:pt x="8" y="293"/>
                  </a:lnTo>
                  <a:lnTo>
                    <a:pt x="16" y="256"/>
                  </a:lnTo>
                  <a:lnTo>
                    <a:pt x="25" y="221"/>
                  </a:lnTo>
                  <a:lnTo>
                    <a:pt x="35" y="183"/>
                  </a:lnTo>
                  <a:lnTo>
                    <a:pt x="49" y="148"/>
                  </a:lnTo>
                  <a:lnTo>
                    <a:pt x="62" y="113"/>
                  </a:lnTo>
                  <a:lnTo>
                    <a:pt x="78" y="78"/>
                  </a:lnTo>
                  <a:lnTo>
                    <a:pt x="97" y="43"/>
                  </a:lnTo>
                  <a:lnTo>
                    <a:pt x="119" y="8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7" y="0"/>
                  </a:lnTo>
                  <a:lnTo>
                    <a:pt x="159" y="8"/>
                  </a:lnTo>
                  <a:lnTo>
                    <a:pt x="191" y="16"/>
                  </a:lnTo>
                  <a:lnTo>
                    <a:pt x="224" y="22"/>
                  </a:lnTo>
                  <a:lnTo>
                    <a:pt x="256" y="25"/>
                  </a:lnTo>
                  <a:lnTo>
                    <a:pt x="288" y="27"/>
                  </a:lnTo>
                  <a:lnTo>
                    <a:pt x="320" y="25"/>
                  </a:lnTo>
                  <a:lnTo>
                    <a:pt x="353" y="22"/>
                  </a:lnTo>
                  <a:lnTo>
                    <a:pt x="385" y="16"/>
                  </a:lnTo>
                  <a:lnTo>
                    <a:pt x="417" y="11"/>
                  </a:lnTo>
                  <a:lnTo>
                    <a:pt x="447" y="0"/>
                  </a:lnTo>
                  <a:lnTo>
                    <a:pt x="455" y="0"/>
                  </a:lnTo>
                  <a:lnTo>
                    <a:pt x="460" y="0"/>
                  </a:lnTo>
                  <a:lnTo>
                    <a:pt x="466" y="0"/>
                  </a:lnTo>
                  <a:lnTo>
                    <a:pt x="498" y="11"/>
                  </a:lnTo>
                  <a:lnTo>
                    <a:pt x="530" y="16"/>
                  </a:lnTo>
                  <a:lnTo>
                    <a:pt x="562" y="22"/>
                  </a:lnTo>
                  <a:lnTo>
                    <a:pt x="595" y="25"/>
                  </a:lnTo>
                  <a:lnTo>
                    <a:pt x="627" y="27"/>
                  </a:lnTo>
                  <a:lnTo>
                    <a:pt x="659" y="25"/>
                  </a:lnTo>
                  <a:lnTo>
                    <a:pt x="691" y="22"/>
                  </a:lnTo>
                  <a:lnTo>
                    <a:pt x="724" y="16"/>
                  </a:lnTo>
                  <a:lnTo>
                    <a:pt x="756" y="8"/>
                  </a:lnTo>
                  <a:lnTo>
                    <a:pt x="78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64" name="Freeform 62">
              <a:extLst>
                <a:ext uri="{FF2B5EF4-FFF2-40B4-BE49-F238E27FC236}">
                  <a16:creationId xmlns:a16="http://schemas.microsoft.com/office/drawing/2014/main" id="{B771405C-8FCC-4E9D-89A2-8FCFA65B1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" y="73"/>
              <a:ext cx="915" cy="1053"/>
            </a:xfrm>
            <a:custGeom>
              <a:avLst/>
              <a:gdLst>
                <a:gd name="T0" fmla="*/ 788 w 915"/>
                <a:gd name="T1" fmla="*/ 0 h 1053"/>
                <a:gd name="T2" fmla="*/ 791 w 915"/>
                <a:gd name="T3" fmla="*/ 0 h 1053"/>
                <a:gd name="T4" fmla="*/ 791 w 915"/>
                <a:gd name="T5" fmla="*/ 3 h 1053"/>
                <a:gd name="T6" fmla="*/ 826 w 915"/>
                <a:gd name="T7" fmla="*/ 62 h 1053"/>
                <a:gd name="T8" fmla="*/ 855 w 915"/>
                <a:gd name="T9" fmla="*/ 124 h 1053"/>
                <a:gd name="T10" fmla="*/ 880 w 915"/>
                <a:gd name="T11" fmla="*/ 186 h 1053"/>
                <a:gd name="T12" fmla="*/ 898 w 915"/>
                <a:gd name="T13" fmla="*/ 247 h 1053"/>
                <a:gd name="T14" fmla="*/ 909 w 915"/>
                <a:gd name="T15" fmla="*/ 315 h 1053"/>
                <a:gd name="T16" fmla="*/ 915 w 915"/>
                <a:gd name="T17" fmla="*/ 382 h 1053"/>
                <a:gd name="T18" fmla="*/ 912 w 915"/>
                <a:gd name="T19" fmla="*/ 449 h 1053"/>
                <a:gd name="T20" fmla="*/ 904 w 915"/>
                <a:gd name="T21" fmla="*/ 516 h 1053"/>
                <a:gd name="T22" fmla="*/ 893 w 915"/>
                <a:gd name="T23" fmla="*/ 580 h 1053"/>
                <a:gd name="T24" fmla="*/ 874 w 915"/>
                <a:gd name="T25" fmla="*/ 642 h 1053"/>
                <a:gd name="T26" fmla="*/ 853 w 915"/>
                <a:gd name="T27" fmla="*/ 701 h 1053"/>
                <a:gd name="T28" fmla="*/ 823 w 915"/>
                <a:gd name="T29" fmla="*/ 760 h 1053"/>
                <a:gd name="T30" fmla="*/ 788 w 915"/>
                <a:gd name="T31" fmla="*/ 817 h 1053"/>
                <a:gd name="T32" fmla="*/ 756 w 915"/>
                <a:gd name="T33" fmla="*/ 860 h 1053"/>
                <a:gd name="T34" fmla="*/ 726 w 915"/>
                <a:gd name="T35" fmla="*/ 892 h 1053"/>
                <a:gd name="T36" fmla="*/ 683 w 915"/>
                <a:gd name="T37" fmla="*/ 932 h 1053"/>
                <a:gd name="T38" fmla="*/ 640 w 915"/>
                <a:gd name="T39" fmla="*/ 965 h 1053"/>
                <a:gd name="T40" fmla="*/ 595 w 915"/>
                <a:gd name="T41" fmla="*/ 994 h 1053"/>
                <a:gd name="T42" fmla="*/ 544 w 915"/>
                <a:gd name="T43" fmla="*/ 1021 h 1053"/>
                <a:gd name="T44" fmla="*/ 492 w 915"/>
                <a:gd name="T45" fmla="*/ 1042 h 1053"/>
                <a:gd name="T46" fmla="*/ 460 w 915"/>
                <a:gd name="T47" fmla="*/ 1053 h 1053"/>
                <a:gd name="T48" fmla="*/ 449 w 915"/>
                <a:gd name="T49" fmla="*/ 1050 h 1053"/>
                <a:gd name="T50" fmla="*/ 412 w 915"/>
                <a:gd name="T51" fmla="*/ 1040 h 1053"/>
                <a:gd name="T52" fmla="*/ 353 w 915"/>
                <a:gd name="T53" fmla="*/ 1013 h 1053"/>
                <a:gd name="T54" fmla="*/ 296 w 915"/>
                <a:gd name="T55" fmla="*/ 981 h 1053"/>
                <a:gd name="T56" fmla="*/ 245 w 915"/>
                <a:gd name="T57" fmla="*/ 943 h 1053"/>
                <a:gd name="T58" fmla="*/ 199 w 915"/>
                <a:gd name="T59" fmla="*/ 903 h 1053"/>
                <a:gd name="T60" fmla="*/ 156 w 915"/>
                <a:gd name="T61" fmla="*/ 857 h 1053"/>
                <a:gd name="T62" fmla="*/ 121 w 915"/>
                <a:gd name="T63" fmla="*/ 809 h 1053"/>
                <a:gd name="T64" fmla="*/ 86 w 915"/>
                <a:gd name="T65" fmla="*/ 752 h 1053"/>
                <a:gd name="T66" fmla="*/ 60 w 915"/>
                <a:gd name="T67" fmla="*/ 696 h 1053"/>
                <a:gd name="T68" fmla="*/ 38 w 915"/>
                <a:gd name="T69" fmla="*/ 632 h 1053"/>
                <a:gd name="T70" fmla="*/ 16 w 915"/>
                <a:gd name="T71" fmla="*/ 554 h 1053"/>
                <a:gd name="T72" fmla="*/ 3 w 915"/>
                <a:gd name="T73" fmla="*/ 478 h 1053"/>
                <a:gd name="T74" fmla="*/ 0 w 915"/>
                <a:gd name="T75" fmla="*/ 403 h 1053"/>
                <a:gd name="T76" fmla="*/ 3 w 915"/>
                <a:gd name="T77" fmla="*/ 328 h 1053"/>
                <a:gd name="T78" fmla="*/ 16 w 915"/>
                <a:gd name="T79" fmla="*/ 256 h 1053"/>
                <a:gd name="T80" fmla="*/ 35 w 915"/>
                <a:gd name="T81" fmla="*/ 183 h 1053"/>
                <a:gd name="T82" fmla="*/ 62 w 915"/>
                <a:gd name="T83" fmla="*/ 113 h 1053"/>
                <a:gd name="T84" fmla="*/ 97 w 915"/>
                <a:gd name="T85" fmla="*/ 43 h 1053"/>
                <a:gd name="T86" fmla="*/ 124 w 915"/>
                <a:gd name="T87" fmla="*/ 0 h 1053"/>
                <a:gd name="T88" fmla="*/ 124 w 915"/>
                <a:gd name="T89" fmla="*/ 0 h 1053"/>
                <a:gd name="T90" fmla="*/ 159 w 915"/>
                <a:gd name="T91" fmla="*/ 8 h 1053"/>
                <a:gd name="T92" fmla="*/ 224 w 915"/>
                <a:gd name="T93" fmla="*/ 22 h 1053"/>
                <a:gd name="T94" fmla="*/ 288 w 915"/>
                <a:gd name="T95" fmla="*/ 27 h 1053"/>
                <a:gd name="T96" fmla="*/ 353 w 915"/>
                <a:gd name="T97" fmla="*/ 22 h 1053"/>
                <a:gd name="T98" fmla="*/ 417 w 915"/>
                <a:gd name="T99" fmla="*/ 11 h 1053"/>
                <a:gd name="T100" fmla="*/ 455 w 915"/>
                <a:gd name="T101" fmla="*/ 0 h 1053"/>
                <a:gd name="T102" fmla="*/ 466 w 915"/>
                <a:gd name="T103" fmla="*/ 0 h 1053"/>
                <a:gd name="T104" fmla="*/ 530 w 915"/>
                <a:gd name="T105" fmla="*/ 16 h 1053"/>
                <a:gd name="T106" fmla="*/ 595 w 915"/>
                <a:gd name="T107" fmla="*/ 25 h 1053"/>
                <a:gd name="T108" fmla="*/ 659 w 915"/>
                <a:gd name="T109" fmla="*/ 25 h 1053"/>
                <a:gd name="T110" fmla="*/ 724 w 915"/>
                <a:gd name="T111" fmla="*/ 16 h 1053"/>
                <a:gd name="T112" fmla="*/ 788 w 915"/>
                <a:gd name="T113" fmla="*/ 0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15" h="1053">
                  <a:moveTo>
                    <a:pt x="788" y="0"/>
                  </a:moveTo>
                  <a:lnTo>
                    <a:pt x="788" y="0"/>
                  </a:lnTo>
                  <a:lnTo>
                    <a:pt x="788" y="0"/>
                  </a:lnTo>
                  <a:lnTo>
                    <a:pt x="791" y="0"/>
                  </a:lnTo>
                  <a:lnTo>
                    <a:pt x="791" y="3"/>
                  </a:lnTo>
                  <a:lnTo>
                    <a:pt x="791" y="3"/>
                  </a:lnTo>
                  <a:lnTo>
                    <a:pt x="810" y="33"/>
                  </a:lnTo>
                  <a:lnTo>
                    <a:pt x="826" y="62"/>
                  </a:lnTo>
                  <a:lnTo>
                    <a:pt x="842" y="92"/>
                  </a:lnTo>
                  <a:lnTo>
                    <a:pt x="855" y="124"/>
                  </a:lnTo>
                  <a:lnTo>
                    <a:pt x="869" y="153"/>
                  </a:lnTo>
                  <a:lnTo>
                    <a:pt x="880" y="186"/>
                  </a:lnTo>
                  <a:lnTo>
                    <a:pt x="888" y="215"/>
                  </a:lnTo>
                  <a:lnTo>
                    <a:pt x="898" y="247"/>
                  </a:lnTo>
                  <a:lnTo>
                    <a:pt x="904" y="280"/>
                  </a:lnTo>
                  <a:lnTo>
                    <a:pt x="909" y="315"/>
                  </a:lnTo>
                  <a:lnTo>
                    <a:pt x="912" y="347"/>
                  </a:lnTo>
                  <a:lnTo>
                    <a:pt x="915" y="382"/>
                  </a:lnTo>
                  <a:lnTo>
                    <a:pt x="915" y="414"/>
                  </a:lnTo>
                  <a:lnTo>
                    <a:pt x="912" y="449"/>
                  </a:lnTo>
                  <a:lnTo>
                    <a:pt x="909" y="481"/>
                  </a:lnTo>
                  <a:lnTo>
                    <a:pt x="904" y="516"/>
                  </a:lnTo>
                  <a:lnTo>
                    <a:pt x="898" y="548"/>
                  </a:lnTo>
                  <a:lnTo>
                    <a:pt x="893" y="580"/>
                  </a:lnTo>
                  <a:lnTo>
                    <a:pt x="885" y="613"/>
                  </a:lnTo>
                  <a:lnTo>
                    <a:pt x="874" y="642"/>
                  </a:lnTo>
                  <a:lnTo>
                    <a:pt x="863" y="672"/>
                  </a:lnTo>
                  <a:lnTo>
                    <a:pt x="853" y="701"/>
                  </a:lnTo>
                  <a:lnTo>
                    <a:pt x="839" y="731"/>
                  </a:lnTo>
                  <a:lnTo>
                    <a:pt x="823" y="760"/>
                  </a:lnTo>
                  <a:lnTo>
                    <a:pt x="807" y="787"/>
                  </a:lnTo>
                  <a:lnTo>
                    <a:pt x="788" y="817"/>
                  </a:lnTo>
                  <a:lnTo>
                    <a:pt x="769" y="844"/>
                  </a:lnTo>
                  <a:lnTo>
                    <a:pt x="756" y="860"/>
                  </a:lnTo>
                  <a:lnTo>
                    <a:pt x="740" y="876"/>
                  </a:lnTo>
                  <a:lnTo>
                    <a:pt x="726" y="892"/>
                  </a:lnTo>
                  <a:lnTo>
                    <a:pt x="705" y="911"/>
                  </a:lnTo>
                  <a:lnTo>
                    <a:pt x="683" y="932"/>
                  </a:lnTo>
                  <a:lnTo>
                    <a:pt x="662" y="948"/>
                  </a:lnTo>
                  <a:lnTo>
                    <a:pt x="640" y="965"/>
                  </a:lnTo>
                  <a:lnTo>
                    <a:pt x="616" y="981"/>
                  </a:lnTo>
                  <a:lnTo>
                    <a:pt x="595" y="994"/>
                  </a:lnTo>
                  <a:lnTo>
                    <a:pt x="570" y="1008"/>
                  </a:lnTo>
                  <a:lnTo>
                    <a:pt x="544" y="1021"/>
                  </a:lnTo>
                  <a:lnTo>
                    <a:pt x="519" y="1032"/>
                  </a:lnTo>
                  <a:lnTo>
                    <a:pt x="492" y="1042"/>
                  </a:lnTo>
                  <a:lnTo>
                    <a:pt x="466" y="1050"/>
                  </a:lnTo>
                  <a:lnTo>
                    <a:pt x="460" y="1053"/>
                  </a:lnTo>
                  <a:lnTo>
                    <a:pt x="455" y="1053"/>
                  </a:lnTo>
                  <a:lnTo>
                    <a:pt x="449" y="1050"/>
                  </a:lnTo>
                  <a:lnTo>
                    <a:pt x="444" y="1050"/>
                  </a:lnTo>
                  <a:lnTo>
                    <a:pt x="412" y="1040"/>
                  </a:lnTo>
                  <a:lnTo>
                    <a:pt x="382" y="1026"/>
                  </a:lnTo>
                  <a:lnTo>
                    <a:pt x="353" y="1013"/>
                  </a:lnTo>
                  <a:lnTo>
                    <a:pt x="323" y="997"/>
                  </a:lnTo>
                  <a:lnTo>
                    <a:pt x="296" y="981"/>
                  </a:lnTo>
                  <a:lnTo>
                    <a:pt x="269" y="962"/>
                  </a:lnTo>
                  <a:lnTo>
                    <a:pt x="245" y="943"/>
                  </a:lnTo>
                  <a:lnTo>
                    <a:pt x="221" y="924"/>
                  </a:lnTo>
                  <a:lnTo>
                    <a:pt x="199" y="903"/>
                  </a:lnTo>
                  <a:lnTo>
                    <a:pt x="178" y="881"/>
                  </a:lnTo>
                  <a:lnTo>
                    <a:pt x="156" y="857"/>
                  </a:lnTo>
                  <a:lnTo>
                    <a:pt x="137" y="833"/>
                  </a:lnTo>
                  <a:lnTo>
                    <a:pt x="121" y="809"/>
                  </a:lnTo>
                  <a:lnTo>
                    <a:pt x="103" y="782"/>
                  </a:lnTo>
                  <a:lnTo>
                    <a:pt x="86" y="752"/>
                  </a:lnTo>
                  <a:lnTo>
                    <a:pt x="73" y="726"/>
                  </a:lnTo>
                  <a:lnTo>
                    <a:pt x="60" y="696"/>
                  </a:lnTo>
                  <a:lnTo>
                    <a:pt x="49" y="664"/>
                  </a:lnTo>
                  <a:lnTo>
                    <a:pt x="38" y="632"/>
                  </a:lnTo>
                  <a:lnTo>
                    <a:pt x="25" y="591"/>
                  </a:lnTo>
                  <a:lnTo>
                    <a:pt x="16" y="554"/>
                  </a:lnTo>
                  <a:lnTo>
                    <a:pt x="8" y="516"/>
                  </a:lnTo>
                  <a:lnTo>
                    <a:pt x="3" y="478"/>
                  </a:lnTo>
                  <a:lnTo>
                    <a:pt x="0" y="441"/>
                  </a:lnTo>
                  <a:lnTo>
                    <a:pt x="0" y="403"/>
                  </a:lnTo>
                  <a:lnTo>
                    <a:pt x="0" y="366"/>
                  </a:lnTo>
                  <a:lnTo>
                    <a:pt x="3" y="328"/>
                  </a:lnTo>
                  <a:lnTo>
                    <a:pt x="8" y="293"/>
                  </a:lnTo>
                  <a:lnTo>
                    <a:pt x="16" y="256"/>
                  </a:lnTo>
                  <a:lnTo>
                    <a:pt x="25" y="221"/>
                  </a:lnTo>
                  <a:lnTo>
                    <a:pt x="35" y="183"/>
                  </a:lnTo>
                  <a:lnTo>
                    <a:pt x="49" y="148"/>
                  </a:lnTo>
                  <a:lnTo>
                    <a:pt x="62" y="113"/>
                  </a:lnTo>
                  <a:lnTo>
                    <a:pt x="78" y="78"/>
                  </a:lnTo>
                  <a:lnTo>
                    <a:pt x="97" y="43"/>
                  </a:lnTo>
                  <a:lnTo>
                    <a:pt x="119" y="8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27" y="0"/>
                  </a:lnTo>
                  <a:lnTo>
                    <a:pt x="159" y="8"/>
                  </a:lnTo>
                  <a:lnTo>
                    <a:pt x="191" y="16"/>
                  </a:lnTo>
                  <a:lnTo>
                    <a:pt x="224" y="22"/>
                  </a:lnTo>
                  <a:lnTo>
                    <a:pt x="256" y="25"/>
                  </a:lnTo>
                  <a:lnTo>
                    <a:pt x="288" y="27"/>
                  </a:lnTo>
                  <a:lnTo>
                    <a:pt x="320" y="25"/>
                  </a:lnTo>
                  <a:lnTo>
                    <a:pt x="353" y="22"/>
                  </a:lnTo>
                  <a:lnTo>
                    <a:pt x="385" y="16"/>
                  </a:lnTo>
                  <a:lnTo>
                    <a:pt x="417" y="11"/>
                  </a:lnTo>
                  <a:lnTo>
                    <a:pt x="447" y="0"/>
                  </a:lnTo>
                  <a:lnTo>
                    <a:pt x="455" y="0"/>
                  </a:lnTo>
                  <a:lnTo>
                    <a:pt x="460" y="0"/>
                  </a:lnTo>
                  <a:lnTo>
                    <a:pt x="466" y="0"/>
                  </a:lnTo>
                  <a:lnTo>
                    <a:pt x="498" y="11"/>
                  </a:lnTo>
                  <a:lnTo>
                    <a:pt x="530" y="16"/>
                  </a:lnTo>
                  <a:lnTo>
                    <a:pt x="562" y="22"/>
                  </a:lnTo>
                  <a:lnTo>
                    <a:pt x="595" y="25"/>
                  </a:lnTo>
                  <a:lnTo>
                    <a:pt x="627" y="27"/>
                  </a:lnTo>
                  <a:lnTo>
                    <a:pt x="659" y="25"/>
                  </a:lnTo>
                  <a:lnTo>
                    <a:pt x="691" y="22"/>
                  </a:lnTo>
                  <a:lnTo>
                    <a:pt x="724" y="16"/>
                  </a:lnTo>
                  <a:lnTo>
                    <a:pt x="756" y="8"/>
                  </a:lnTo>
                  <a:lnTo>
                    <a:pt x="7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DF9DDAEB-82E9-48F8-80D0-2700A7EE3C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" y="175"/>
              <a:ext cx="764" cy="860"/>
            </a:xfrm>
            <a:custGeom>
              <a:avLst/>
              <a:gdLst>
                <a:gd name="T0" fmla="*/ 659 w 764"/>
                <a:gd name="T1" fmla="*/ 0 h 860"/>
                <a:gd name="T2" fmla="*/ 659 w 764"/>
                <a:gd name="T3" fmla="*/ 0 h 860"/>
                <a:gd name="T4" fmla="*/ 661 w 764"/>
                <a:gd name="T5" fmla="*/ 3 h 860"/>
                <a:gd name="T6" fmla="*/ 691 w 764"/>
                <a:gd name="T7" fmla="*/ 51 h 860"/>
                <a:gd name="T8" fmla="*/ 715 w 764"/>
                <a:gd name="T9" fmla="*/ 100 h 860"/>
                <a:gd name="T10" fmla="*/ 734 w 764"/>
                <a:gd name="T11" fmla="*/ 151 h 860"/>
                <a:gd name="T12" fmla="*/ 750 w 764"/>
                <a:gd name="T13" fmla="*/ 202 h 860"/>
                <a:gd name="T14" fmla="*/ 758 w 764"/>
                <a:gd name="T15" fmla="*/ 256 h 860"/>
                <a:gd name="T16" fmla="*/ 764 w 764"/>
                <a:gd name="T17" fmla="*/ 309 h 860"/>
                <a:gd name="T18" fmla="*/ 761 w 764"/>
                <a:gd name="T19" fmla="*/ 366 h 860"/>
                <a:gd name="T20" fmla="*/ 756 w 764"/>
                <a:gd name="T21" fmla="*/ 422 h 860"/>
                <a:gd name="T22" fmla="*/ 745 w 764"/>
                <a:gd name="T23" fmla="*/ 473 h 860"/>
                <a:gd name="T24" fmla="*/ 731 w 764"/>
                <a:gd name="T25" fmla="*/ 524 h 860"/>
                <a:gd name="T26" fmla="*/ 710 w 764"/>
                <a:gd name="T27" fmla="*/ 572 h 860"/>
                <a:gd name="T28" fmla="*/ 686 w 764"/>
                <a:gd name="T29" fmla="*/ 621 h 860"/>
                <a:gd name="T30" fmla="*/ 659 w 764"/>
                <a:gd name="T31" fmla="*/ 666 h 860"/>
                <a:gd name="T32" fmla="*/ 629 w 764"/>
                <a:gd name="T33" fmla="*/ 701 h 860"/>
                <a:gd name="T34" fmla="*/ 605 w 764"/>
                <a:gd name="T35" fmla="*/ 728 h 860"/>
                <a:gd name="T36" fmla="*/ 570 w 764"/>
                <a:gd name="T37" fmla="*/ 760 h 860"/>
                <a:gd name="T38" fmla="*/ 535 w 764"/>
                <a:gd name="T39" fmla="*/ 787 h 860"/>
                <a:gd name="T40" fmla="*/ 495 w 764"/>
                <a:gd name="T41" fmla="*/ 812 h 860"/>
                <a:gd name="T42" fmla="*/ 454 w 764"/>
                <a:gd name="T43" fmla="*/ 833 h 860"/>
                <a:gd name="T44" fmla="*/ 411 w 764"/>
                <a:gd name="T45" fmla="*/ 852 h 860"/>
                <a:gd name="T46" fmla="*/ 385 w 764"/>
                <a:gd name="T47" fmla="*/ 860 h 860"/>
                <a:gd name="T48" fmla="*/ 376 w 764"/>
                <a:gd name="T49" fmla="*/ 857 h 860"/>
                <a:gd name="T50" fmla="*/ 344 w 764"/>
                <a:gd name="T51" fmla="*/ 846 h 860"/>
                <a:gd name="T52" fmla="*/ 293 w 764"/>
                <a:gd name="T53" fmla="*/ 825 h 860"/>
                <a:gd name="T54" fmla="*/ 247 w 764"/>
                <a:gd name="T55" fmla="*/ 801 h 860"/>
                <a:gd name="T56" fmla="*/ 204 w 764"/>
                <a:gd name="T57" fmla="*/ 771 h 860"/>
                <a:gd name="T58" fmla="*/ 167 w 764"/>
                <a:gd name="T59" fmla="*/ 736 h 860"/>
                <a:gd name="T60" fmla="*/ 132 w 764"/>
                <a:gd name="T61" fmla="*/ 701 h 860"/>
                <a:gd name="T62" fmla="*/ 100 w 764"/>
                <a:gd name="T63" fmla="*/ 658 h 860"/>
                <a:gd name="T64" fmla="*/ 73 w 764"/>
                <a:gd name="T65" fmla="*/ 615 h 860"/>
                <a:gd name="T66" fmla="*/ 48 w 764"/>
                <a:gd name="T67" fmla="*/ 567 h 860"/>
                <a:gd name="T68" fmla="*/ 30 w 764"/>
                <a:gd name="T69" fmla="*/ 516 h 860"/>
                <a:gd name="T70" fmla="*/ 13 w 764"/>
                <a:gd name="T71" fmla="*/ 452 h 860"/>
                <a:gd name="T72" fmla="*/ 3 w 764"/>
                <a:gd name="T73" fmla="*/ 390 h 860"/>
                <a:gd name="T74" fmla="*/ 0 w 764"/>
                <a:gd name="T75" fmla="*/ 328 h 860"/>
                <a:gd name="T76" fmla="*/ 3 w 764"/>
                <a:gd name="T77" fmla="*/ 269 h 860"/>
                <a:gd name="T78" fmla="*/ 13 w 764"/>
                <a:gd name="T79" fmla="*/ 210 h 860"/>
                <a:gd name="T80" fmla="*/ 30 w 764"/>
                <a:gd name="T81" fmla="*/ 151 h 860"/>
                <a:gd name="T82" fmla="*/ 51 w 764"/>
                <a:gd name="T83" fmla="*/ 92 h 860"/>
                <a:gd name="T84" fmla="*/ 81 w 764"/>
                <a:gd name="T85" fmla="*/ 35 h 860"/>
                <a:gd name="T86" fmla="*/ 102 w 764"/>
                <a:gd name="T87" fmla="*/ 0 h 860"/>
                <a:gd name="T88" fmla="*/ 105 w 764"/>
                <a:gd name="T89" fmla="*/ 0 h 860"/>
                <a:gd name="T90" fmla="*/ 132 w 764"/>
                <a:gd name="T91" fmla="*/ 6 h 860"/>
                <a:gd name="T92" fmla="*/ 186 w 764"/>
                <a:gd name="T93" fmla="*/ 17 h 860"/>
                <a:gd name="T94" fmla="*/ 239 w 764"/>
                <a:gd name="T95" fmla="*/ 22 h 860"/>
                <a:gd name="T96" fmla="*/ 293 w 764"/>
                <a:gd name="T97" fmla="*/ 19 h 860"/>
                <a:gd name="T98" fmla="*/ 347 w 764"/>
                <a:gd name="T99" fmla="*/ 8 h 860"/>
                <a:gd name="T100" fmla="*/ 379 w 764"/>
                <a:gd name="T101" fmla="*/ 0 h 860"/>
                <a:gd name="T102" fmla="*/ 390 w 764"/>
                <a:gd name="T103" fmla="*/ 0 h 860"/>
                <a:gd name="T104" fmla="*/ 444 w 764"/>
                <a:gd name="T105" fmla="*/ 14 h 860"/>
                <a:gd name="T106" fmla="*/ 495 w 764"/>
                <a:gd name="T107" fmla="*/ 22 h 860"/>
                <a:gd name="T108" fmla="*/ 549 w 764"/>
                <a:gd name="T109" fmla="*/ 19 h 860"/>
                <a:gd name="T110" fmla="*/ 602 w 764"/>
                <a:gd name="T111" fmla="*/ 14 h 860"/>
                <a:gd name="T112" fmla="*/ 656 w 764"/>
                <a:gd name="T113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64" h="860">
                  <a:moveTo>
                    <a:pt x="656" y="0"/>
                  </a:moveTo>
                  <a:lnTo>
                    <a:pt x="659" y="0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61" y="3"/>
                  </a:lnTo>
                  <a:lnTo>
                    <a:pt x="661" y="3"/>
                  </a:lnTo>
                  <a:lnTo>
                    <a:pt x="675" y="27"/>
                  </a:lnTo>
                  <a:lnTo>
                    <a:pt x="691" y="51"/>
                  </a:lnTo>
                  <a:lnTo>
                    <a:pt x="702" y="76"/>
                  </a:lnTo>
                  <a:lnTo>
                    <a:pt x="715" y="100"/>
                  </a:lnTo>
                  <a:lnTo>
                    <a:pt x="726" y="124"/>
                  </a:lnTo>
                  <a:lnTo>
                    <a:pt x="734" y="151"/>
                  </a:lnTo>
                  <a:lnTo>
                    <a:pt x="742" y="178"/>
                  </a:lnTo>
                  <a:lnTo>
                    <a:pt x="750" y="202"/>
                  </a:lnTo>
                  <a:lnTo>
                    <a:pt x="756" y="229"/>
                  </a:lnTo>
                  <a:lnTo>
                    <a:pt x="758" y="256"/>
                  </a:lnTo>
                  <a:lnTo>
                    <a:pt x="761" y="282"/>
                  </a:lnTo>
                  <a:lnTo>
                    <a:pt x="764" y="309"/>
                  </a:lnTo>
                  <a:lnTo>
                    <a:pt x="764" y="339"/>
                  </a:lnTo>
                  <a:lnTo>
                    <a:pt x="761" y="366"/>
                  </a:lnTo>
                  <a:lnTo>
                    <a:pt x="758" y="393"/>
                  </a:lnTo>
                  <a:lnTo>
                    <a:pt x="756" y="422"/>
                  </a:lnTo>
                  <a:lnTo>
                    <a:pt x="750" y="446"/>
                  </a:lnTo>
                  <a:lnTo>
                    <a:pt x="745" y="473"/>
                  </a:lnTo>
                  <a:lnTo>
                    <a:pt x="739" y="500"/>
                  </a:lnTo>
                  <a:lnTo>
                    <a:pt x="731" y="524"/>
                  </a:lnTo>
                  <a:lnTo>
                    <a:pt x="721" y="548"/>
                  </a:lnTo>
                  <a:lnTo>
                    <a:pt x="710" y="572"/>
                  </a:lnTo>
                  <a:lnTo>
                    <a:pt x="699" y="597"/>
                  </a:lnTo>
                  <a:lnTo>
                    <a:pt x="686" y="621"/>
                  </a:lnTo>
                  <a:lnTo>
                    <a:pt x="672" y="642"/>
                  </a:lnTo>
                  <a:lnTo>
                    <a:pt x="659" y="666"/>
                  </a:lnTo>
                  <a:lnTo>
                    <a:pt x="640" y="688"/>
                  </a:lnTo>
                  <a:lnTo>
                    <a:pt x="629" y="701"/>
                  </a:lnTo>
                  <a:lnTo>
                    <a:pt x="618" y="715"/>
                  </a:lnTo>
                  <a:lnTo>
                    <a:pt x="605" y="728"/>
                  </a:lnTo>
                  <a:lnTo>
                    <a:pt x="589" y="744"/>
                  </a:lnTo>
                  <a:lnTo>
                    <a:pt x="570" y="760"/>
                  </a:lnTo>
                  <a:lnTo>
                    <a:pt x="554" y="774"/>
                  </a:lnTo>
                  <a:lnTo>
                    <a:pt x="535" y="787"/>
                  </a:lnTo>
                  <a:lnTo>
                    <a:pt x="516" y="801"/>
                  </a:lnTo>
                  <a:lnTo>
                    <a:pt x="495" y="812"/>
                  </a:lnTo>
                  <a:lnTo>
                    <a:pt x="476" y="822"/>
                  </a:lnTo>
                  <a:lnTo>
                    <a:pt x="454" y="833"/>
                  </a:lnTo>
                  <a:lnTo>
                    <a:pt x="433" y="841"/>
                  </a:lnTo>
                  <a:lnTo>
                    <a:pt x="411" y="852"/>
                  </a:lnTo>
                  <a:lnTo>
                    <a:pt x="390" y="857"/>
                  </a:lnTo>
                  <a:lnTo>
                    <a:pt x="385" y="860"/>
                  </a:lnTo>
                  <a:lnTo>
                    <a:pt x="379" y="860"/>
                  </a:lnTo>
                  <a:lnTo>
                    <a:pt x="376" y="857"/>
                  </a:lnTo>
                  <a:lnTo>
                    <a:pt x="371" y="857"/>
                  </a:lnTo>
                  <a:lnTo>
                    <a:pt x="344" y="846"/>
                  </a:lnTo>
                  <a:lnTo>
                    <a:pt x="317" y="838"/>
                  </a:lnTo>
                  <a:lnTo>
                    <a:pt x="293" y="825"/>
                  </a:lnTo>
                  <a:lnTo>
                    <a:pt x="269" y="814"/>
                  </a:lnTo>
                  <a:lnTo>
                    <a:pt x="247" y="801"/>
                  </a:lnTo>
                  <a:lnTo>
                    <a:pt x="226" y="787"/>
                  </a:lnTo>
                  <a:lnTo>
                    <a:pt x="204" y="771"/>
                  </a:lnTo>
                  <a:lnTo>
                    <a:pt x="186" y="755"/>
                  </a:lnTo>
                  <a:lnTo>
                    <a:pt x="167" y="736"/>
                  </a:lnTo>
                  <a:lnTo>
                    <a:pt x="148" y="720"/>
                  </a:lnTo>
                  <a:lnTo>
                    <a:pt x="132" y="701"/>
                  </a:lnTo>
                  <a:lnTo>
                    <a:pt x="116" y="680"/>
                  </a:lnTo>
                  <a:lnTo>
                    <a:pt x="100" y="658"/>
                  </a:lnTo>
                  <a:lnTo>
                    <a:pt x="86" y="637"/>
                  </a:lnTo>
                  <a:lnTo>
                    <a:pt x="73" y="615"/>
                  </a:lnTo>
                  <a:lnTo>
                    <a:pt x="62" y="591"/>
                  </a:lnTo>
                  <a:lnTo>
                    <a:pt x="48" y="567"/>
                  </a:lnTo>
                  <a:lnTo>
                    <a:pt x="40" y="543"/>
                  </a:lnTo>
                  <a:lnTo>
                    <a:pt x="30" y="516"/>
                  </a:lnTo>
                  <a:lnTo>
                    <a:pt x="22" y="484"/>
                  </a:lnTo>
                  <a:lnTo>
                    <a:pt x="13" y="452"/>
                  </a:lnTo>
                  <a:lnTo>
                    <a:pt x="8" y="422"/>
                  </a:lnTo>
                  <a:lnTo>
                    <a:pt x="3" y="390"/>
                  </a:lnTo>
                  <a:lnTo>
                    <a:pt x="0" y="360"/>
                  </a:lnTo>
                  <a:lnTo>
                    <a:pt x="0" y="328"/>
                  </a:lnTo>
                  <a:lnTo>
                    <a:pt x="0" y="299"/>
                  </a:lnTo>
                  <a:lnTo>
                    <a:pt x="3" y="269"/>
                  </a:lnTo>
                  <a:lnTo>
                    <a:pt x="5" y="239"/>
                  </a:lnTo>
                  <a:lnTo>
                    <a:pt x="13" y="210"/>
                  </a:lnTo>
                  <a:lnTo>
                    <a:pt x="19" y="180"/>
                  </a:lnTo>
                  <a:lnTo>
                    <a:pt x="30" y="151"/>
                  </a:lnTo>
                  <a:lnTo>
                    <a:pt x="40" y="121"/>
                  </a:lnTo>
                  <a:lnTo>
                    <a:pt x="51" y="92"/>
                  </a:lnTo>
                  <a:lnTo>
                    <a:pt x="67" y="65"/>
                  </a:lnTo>
                  <a:lnTo>
                    <a:pt x="81" y="35"/>
                  </a:lnTo>
                  <a:lnTo>
                    <a:pt x="100" y="6"/>
                  </a:lnTo>
                  <a:lnTo>
                    <a:pt x="102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32" y="6"/>
                  </a:lnTo>
                  <a:lnTo>
                    <a:pt x="159" y="14"/>
                  </a:lnTo>
                  <a:lnTo>
                    <a:pt x="186" y="17"/>
                  </a:lnTo>
                  <a:lnTo>
                    <a:pt x="212" y="19"/>
                  </a:lnTo>
                  <a:lnTo>
                    <a:pt x="239" y="22"/>
                  </a:lnTo>
                  <a:lnTo>
                    <a:pt x="266" y="22"/>
                  </a:lnTo>
                  <a:lnTo>
                    <a:pt x="293" y="19"/>
                  </a:lnTo>
                  <a:lnTo>
                    <a:pt x="320" y="14"/>
                  </a:lnTo>
                  <a:lnTo>
                    <a:pt x="347" y="8"/>
                  </a:lnTo>
                  <a:lnTo>
                    <a:pt x="374" y="0"/>
                  </a:lnTo>
                  <a:lnTo>
                    <a:pt x="379" y="0"/>
                  </a:lnTo>
                  <a:lnTo>
                    <a:pt x="385" y="0"/>
                  </a:lnTo>
                  <a:lnTo>
                    <a:pt x="390" y="0"/>
                  </a:lnTo>
                  <a:lnTo>
                    <a:pt x="417" y="8"/>
                  </a:lnTo>
                  <a:lnTo>
                    <a:pt x="444" y="14"/>
                  </a:lnTo>
                  <a:lnTo>
                    <a:pt x="471" y="19"/>
                  </a:lnTo>
                  <a:lnTo>
                    <a:pt x="495" y="22"/>
                  </a:lnTo>
                  <a:lnTo>
                    <a:pt x="522" y="22"/>
                  </a:lnTo>
                  <a:lnTo>
                    <a:pt x="549" y="19"/>
                  </a:lnTo>
                  <a:lnTo>
                    <a:pt x="575" y="17"/>
                  </a:lnTo>
                  <a:lnTo>
                    <a:pt x="602" y="14"/>
                  </a:lnTo>
                  <a:lnTo>
                    <a:pt x="629" y="6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66" name="Freeform 64">
              <a:extLst>
                <a:ext uri="{FF2B5EF4-FFF2-40B4-BE49-F238E27FC236}">
                  <a16:creationId xmlns:a16="http://schemas.microsoft.com/office/drawing/2014/main" id="{FD32953E-54E5-423A-BE22-6D50B11C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" y="175"/>
              <a:ext cx="764" cy="860"/>
            </a:xfrm>
            <a:custGeom>
              <a:avLst/>
              <a:gdLst>
                <a:gd name="T0" fmla="*/ 659 w 764"/>
                <a:gd name="T1" fmla="*/ 0 h 860"/>
                <a:gd name="T2" fmla="*/ 659 w 764"/>
                <a:gd name="T3" fmla="*/ 0 h 860"/>
                <a:gd name="T4" fmla="*/ 661 w 764"/>
                <a:gd name="T5" fmla="*/ 3 h 860"/>
                <a:gd name="T6" fmla="*/ 691 w 764"/>
                <a:gd name="T7" fmla="*/ 51 h 860"/>
                <a:gd name="T8" fmla="*/ 715 w 764"/>
                <a:gd name="T9" fmla="*/ 100 h 860"/>
                <a:gd name="T10" fmla="*/ 734 w 764"/>
                <a:gd name="T11" fmla="*/ 151 h 860"/>
                <a:gd name="T12" fmla="*/ 750 w 764"/>
                <a:gd name="T13" fmla="*/ 202 h 860"/>
                <a:gd name="T14" fmla="*/ 758 w 764"/>
                <a:gd name="T15" fmla="*/ 256 h 860"/>
                <a:gd name="T16" fmla="*/ 764 w 764"/>
                <a:gd name="T17" fmla="*/ 309 h 860"/>
                <a:gd name="T18" fmla="*/ 761 w 764"/>
                <a:gd name="T19" fmla="*/ 366 h 860"/>
                <a:gd name="T20" fmla="*/ 756 w 764"/>
                <a:gd name="T21" fmla="*/ 422 h 860"/>
                <a:gd name="T22" fmla="*/ 745 w 764"/>
                <a:gd name="T23" fmla="*/ 473 h 860"/>
                <a:gd name="T24" fmla="*/ 731 w 764"/>
                <a:gd name="T25" fmla="*/ 524 h 860"/>
                <a:gd name="T26" fmla="*/ 710 w 764"/>
                <a:gd name="T27" fmla="*/ 572 h 860"/>
                <a:gd name="T28" fmla="*/ 686 w 764"/>
                <a:gd name="T29" fmla="*/ 621 h 860"/>
                <a:gd name="T30" fmla="*/ 659 w 764"/>
                <a:gd name="T31" fmla="*/ 666 h 860"/>
                <a:gd name="T32" fmla="*/ 629 w 764"/>
                <a:gd name="T33" fmla="*/ 701 h 860"/>
                <a:gd name="T34" fmla="*/ 605 w 764"/>
                <a:gd name="T35" fmla="*/ 728 h 860"/>
                <a:gd name="T36" fmla="*/ 570 w 764"/>
                <a:gd name="T37" fmla="*/ 760 h 860"/>
                <a:gd name="T38" fmla="*/ 535 w 764"/>
                <a:gd name="T39" fmla="*/ 787 h 860"/>
                <a:gd name="T40" fmla="*/ 495 w 764"/>
                <a:gd name="T41" fmla="*/ 812 h 860"/>
                <a:gd name="T42" fmla="*/ 454 w 764"/>
                <a:gd name="T43" fmla="*/ 833 h 860"/>
                <a:gd name="T44" fmla="*/ 411 w 764"/>
                <a:gd name="T45" fmla="*/ 852 h 860"/>
                <a:gd name="T46" fmla="*/ 385 w 764"/>
                <a:gd name="T47" fmla="*/ 860 h 860"/>
                <a:gd name="T48" fmla="*/ 376 w 764"/>
                <a:gd name="T49" fmla="*/ 857 h 860"/>
                <a:gd name="T50" fmla="*/ 344 w 764"/>
                <a:gd name="T51" fmla="*/ 846 h 860"/>
                <a:gd name="T52" fmla="*/ 293 w 764"/>
                <a:gd name="T53" fmla="*/ 825 h 860"/>
                <a:gd name="T54" fmla="*/ 247 w 764"/>
                <a:gd name="T55" fmla="*/ 801 h 860"/>
                <a:gd name="T56" fmla="*/ 204 w 764"/>
                <a:gd name="T57" fmla="*/ 771 h 860"/>
                <a:gd name="T58" fmla="*/ 167 w 764"/>
                <a:gd name="T59" fmla="*/ 736 h 860"/>
                <a:gd name="T60" fmla="*/ 132 w 764"/>
                <a:gd name="T61" fmla="*/ 701 h 860"/>
                <a:gd name="T62" fmla="*/ 100 w 764"/>
                <a:gd name="T63" fmla="*/ 658 h 860"/>
                <a:gd name="T64" fmla="*/ 73 w 764"/>
                <a:gd name="T65" fmla="*/ 615 h 860"/>
                <a:gd name="T66" fmla="*/ 48 w 764"/>
                <a:gd name="T67" fmla="*/ 567 h 860"/>
                <a:gd name="T68" fmla="*/ 30 w 764"/>
                <a:gd name="T69" fmla="*/ 516 h 860"/>
                <a:gd name="T70" fmla="*/ 13 w 764"/>
                <a:gd name="T71" fmla="*/ 452 h 860"/>
                <a:gd name="T72" fmla="*/ 3 w 764"/>
                <a:gd name="T73" fmla="*/ 390 h 860"/>
                <a:gd name="T74" fmla="*/ 0 w 764"/>
                <a:gd name="T75" fmla="*/ 328 h 860"/>
                <a:gd name="T76" fmla="*/ 3 w 764"/>
                <a:gd name="T77" fmla="*/ 269 h 860"/>
                <a:gd name="T78" fmla="*/ 13 w 764"/>
                <a:gd name="T79" fmla="*/ 210 h 860"/>
                <a:gd name="T80" fmla="*/ 30 w 764"/>
                <a:gd name="T81" fmla="*/ 151 h 860"/>
                <a:gd name="T82" fmla="*/ 51 w 764"/>
                <a:gd name="T83" fmla="*/ 92 h 860"/>
                <a:gd name="T84" fmla="*/ 81 w 764"/>
                <a:gd name="T85" fmla="*/ 35 h 860"/>
                <a:gd name="T86" fmla="*/ 102 w 764"/>
                <a:gd name="T87" fmla="*/ 0 h 860"/>
                <a:gd name="T88" fmla="*/ 105 w 764"/>
                <a:gd name="T89" fmla="*/ 0 h 860"/>
                <a:gd name="T90" fmla="*/ 132 w 764"/>
                <a:gd name="T91" fmla="*/ 6 h 860"/>
                <a:gd name="T92" fmla="*/ 186 w 764"/>
                <a:gd name="T93" fmla="*/ 17 h 860"/>
                <a:gd name="T94" fmla="*/ 239 w 764"/>
                <a:gd name="T95" fmla="*/ 22 h 860"/>
                <a:gd name="T96" fmla="*/ 293 w 764"/>
                <a:gd name="T97" fmla="*/ 19 h 860"/>
                <a:gd name="T98" fmla="*/ 347 w 764"/>
                <a:gd name="T99" fmla="*/ 8 h 860"/>
                <a:gd name="T100" fmla="*/ 379 w 764"/>
                <a:gd name="T101" fmla="*/ 0 h 860"/>
                <a:gd name="T102" fmla="*/ 390 w 764"/>
                <a:gd name="T103" fmla="*/ 0 h 860"/>
                <a:gd name="T104" fmla="*/ 444 w 764"/>
                <a:gd name="T105" fmla="*/ 14 h 860"/>
                <a:gd name="T106" fmla="*/ 495 w 764"/>
                <a:gd name="T107" fmla="*/ 22 h 860"/>
                <a:gd name="T108" fmla="*/ 549 w 764"/>
                <a:gd name="T109" fmla="*/ 19 h 860"/>
                <a:gd name="T110" fmla="*/ 602 w 764"/>
                <a:gd name="T111" fmla="*/ 14 h 860"/>
                <a:gd name="T112" fmla="*/ 656 w 764"/>
                <a:gd name="T113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64" h="860">
                  <a:moveTo>
                    <a:pt x="656" y="0"/>
                  </a:moveTo>
                  <a:lnTo>
                    <a:pt x="659" y="0"/>
                  </a:lnTo>
                  <a:lnTo>
                    <a:pt x="659" y="0"/>
                  </a:lnTo>
                  <a:lnTo>
                    <a:pt x="659" y="0"/>
                  </a:lnTo>
                  <a:lnTo>
                    <a:pt x="661" y="3"/>
                  </a:lnTo>
                  <a:lnTo>
                    <a:pt x="661" y="3"/>
                  </a:lnTo>
                  <a:lnTo>
                    <a:pt x="675" y="27"/>
                  </a:lnTo>
                  <a:lnTo>
                    <a:pt x="691" y="51"/>
                  </a:lnTo>
                  <a:lnTo>
                    <a:pt x="702" y="76"/>
                  </a:lnTo>
                  <a:lnTo>
                    <a:pt x="715" y="100"/>
                  </a:lnTo>
                  <a:lnTo>
                    <a:pt x="726" y="124"/>
                  </a:lnTo>
                  <a:lnTo>
                    <a:pt x="734" y="151"/>
                  </a:lnTo>
                  <a:lnTo>
                    <a:pt x="742" y="178"/>
                  </a:lnTo>
                  <a:lnTo>
                    <a:pt x="750" y="202"/>
                  </a:lnTo>
                  <a:lnTo>
                    <a:pt x="756" y="229"/>
                  </a:lnTo>
                  <a:lnTo>
                    <a:pt x="758" y="256"/>
                  </a:lnTo>
                  <a:lnTo>
                    <a:pt x="761" y="282"/>
                  </a:lnTo>
                  <a:lnTo>
                    <a:pt x="764" y="309"/>
                  </a:lnTo>
                  <a:lnTo>
                    <a:pt x="764" y="339"/>
                  </a:lnTo>
                  <a:lnTo>
                    <a:pt x="761" y="366"/>
                  </a:lnTo>
                  <a:lnTo>
                    <a:pt x="758" y="393"/>
                  </a:lnTo>
                  <a:lnTo>
                    <a:pt x="756" y="422"/>
                  </a:lnTo>
                  <a:lnTo>
                    <a:pt x="750" y="446"/>
                  </a:lnTo>
                  <a:lnTo>
                    <a:pt x="745" y="473"/>
                  </a:lnTo>
                  <a:lnTo>
                    <a:pt x="739" y="500"/>
                  </a:lnTo>
                  <a:lnTo>
                    <a:pt x="731" y="524"/>
                  </a:lnTo>
                  <a:lnTo>
                    <a:pt x="721" y="548"/>
                  </a:lnTo>
                  <a:lnTo>
                    <a:pt x="710" y="572"/>
                  </a:lnTo>
                  <a:lnTo>
                    <a:pt x="699" y="597"/>
                  </a:lnTo>
                  <a:lnTo>
                    <a:pt x="686" y="621"/>
                  </a:lnTo>
                  <a:lnTo>
                    <a:pt x="672" y="642"/>
                  </a:lnTo>
                  <a:lnTo>
                    <a:pt x="659" y="666"/>
                  </a:lnTo>
                  <a:lnTo>
                    <a:pt x="640" y="688"/>
                  </a:lnTo>
                  <a:lnTo>
                    <a:pt x="629" y="701"/>
                  </a:lnTo>
                  <a:lnTo>
                    <a:pt x="618" y="715"/>
                  </a:lnTo>
                  <a:lnTo>
                    <a:pt x="605" y="728"/>
                  </a:lnTo>
                  <a:lnTo>
                    <a:pt x="589" y="744"/>
                  </a:lnTo>
                  <a:lnTo>
                    <a:pt x="570" y="760"/>
                  </a:lnTo>
                  <a:lnTo>
                    <a:pt x="554" y="774"/>
                  </a:lnTo>
                  <a:lnTo>
                    <a:pt x="535" y="787"/>
                  </a:lnTo>
                  <a:lnTo>
                    <a:pt x="516" y="801"/>
                  </a:lnTo>
                  <a:lnTo>
                    <a:pt x="495" y="812"/>
                  </a:lnTo>
                  <a:lnTo>
                    <a:pt x="476" y="822"/>
                  </a:lnTo>
                  <a:lnTo>
                    <a:pt x="454" y="833"/>
                  </a:lnTo>
                  <a:lnTo>
                    <a:pt x="433" y="841"/>
                  </a:lnTo>
                  <a:lnTo>
                    <a:pt x="411" y="852"/>
                  </a:lnTo>
                  <a:lnTo>
                    <a:pt x="390" y="857"/>
                  </a:lnTo>
                  <a:lnTo>
                    <a:pt x="385" y="860"/>
                  </a:lnTo>
                  <a:lnTo>
                    <a:pt x="379" y="860"/>
                  </a:lnTo>
                  <a:lnTo>
                    <a:pt x="376" y="857"/>
                  </a:lnTo>
                  <a:lnTo>
                    <a:pt x="371" y="857"/>
                  </a:lnTo>
                  <a:lnTo>
                    <a:pt x="344" y="846"/>
                  </a:lnTo>
                  <a:lnTo>
                    <a:pt x="317" y="838"/>
                  </a:lnTo>
                  <a:lnTo>
                    <a:pt x="293" y="825"/>
                  </a:lnTo>
                  <a:lnTo>
                    <a:pt x="269" y="814"/>
                  </a:lnTo>
                  <a:lnTo>
                    <a:pt x="247" y="801"/>
                  </a:lnTo>
                  <a:lnTo>
                    <a:pt x="226" y="787"/>
                  </a:lnTo>
                  <a:lnTo>
                    <a:pt x="204" y="771"/>
                  </a:lnTo>
                  <a:lnTo>
                    <a:pt x="186" y="755"/>
                  </a:lnTo>
                  <a:lnTo>
                    <a:pt x="167" y="736"/>
                  </a:lnTo>
                  <a:lnTo>
                    <a:pt x="148" y="720"/>
                  </a:lnTo>
                  <a:lnTo>
                    <a:pt x="132" y="701"/>
                  </a:lnTo>
                  <a:lnTo>
                    <a:pt x="116" y="680"/>
                  </a:lnTo>
                  <a:lnTo>
                    <a:pt x="100" y="658"/>
                  </a:lnTo>
                  <a:lnTo>
                    <a:pt x="86" y="637"/>
                  </a:lnTo>
                  <a:lnTo>
                    <a:pt x="73" y="615"/>
                  </a:lnTo>
                  <a:lnTo>
                    <a:pt x="62" y="591"/>
                  </a:lnTo>
                  <a:lnTo>
                    <a:pt x="48" y="567"/>
                  </a:lnTo>
                  <a:lnTo>
                    <a:pt x="40" y="543"/>
                  </a:lnTo>
                  <a:lnTo>
                    <a:pt x="30" y="516"/>
                  </a:lnTo>
                  <a:lnTo>
                    <a:pt x="22" y="484"/>
                  </a:lnTo>
                  <a:lnTo>
                    <a:pt x="13" y="452"/>
                  </a:lnTo>
                  <a:lnTo>
                    <a:pt x="8" y="422"/>
                  </a:lnTo>
                  <a:lnTo>
                    <a:pt x="3" y="390"/>
                  </a:lnTo>
                  <a:lnTo>
                    <a:pt x="0" y="360"/>
                  </a:lnTo>
                  <a:lnTo>
                    <a:pt x="0" y="328"/>
                  </a:lnTo>
                  <a:lnTo>
                    <a:pt x="0" y="299"/>
                  </a:lnTo>
                  <a:lnTo>
                    <a:pt x="3" y="269"/>
                  </a:lnTo>
                  <a:lnTo>
                    <a:pt x="5" y="239"/>
                  </a:lnTo>
                  <a:lnTo>
                    <a:pt x="13" y="210"/>
                  </a:lnTo>
                  <a:lnTo>
                    <a:pt x="19" y="180"/>
                  </a:lnTo>
                  <a:lnTo>
                    <a:pt x="30" y="151"/>
                  </a:lnTo>
                  <a:lnTo>
                    <a:pt x="40" y="121"/>
                  </a:lnTo>
                  <a:lnTo>
                    <a:pt x="51" y="92"/>
                  </a:lnTo>
                  <a:lnTo>
                    <a:pt x="67" y="65"/>
                  </a:lnTo>
                  <a:lnTo>
                    <a:pt x="81" y="35"/>
                  </a:lnTo>
                  <a:lnTo>
                    <a:pt x="100" y="6"/>
                  </a:lnTo>
                  <a:lnTo>
                    <a:pt x="102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32" y="6"/>
                  </a:lnTo>
                  <a:lnTo>
                    <a:pt x="159" y="14"/>
                  </a:lnTo>
                  <a:lnTo>
                    <a:pt x="186" y="17"/>
                  </a:lnTo>
                  <a:lnTo>
                    <a:pt x="212" y="19"/>
                  </a:lnTo>
                  <a:lnTo>
                    <a:pt x="239" y="22"/>
                  </a:lnTo>
                  <a:lnTo>
                    <a:pt x="266" y="22"/>
                  </a:lnTo>
                  <a:lnTo>
                    <a:pt x="293" y="19"/>
                  </a:lnTo>
                  <a:lnTo>
                    <a:pt x="320" y="14"/>
                  </a:lnTo>
                  <a:lnTo>
                    <a:pt x="347" y="8"/>
                  </a:lnTo>
                  <a:lnTo>
                    <a:pt x="374" y="0"/>
                  </a:lnTo>
                  <a:lnTo>
                    <a:pt x="379" y="0"/>
                  </a:lnTo>
                  <a:lnTo>
                    <a:pt x="385" y="0"/>
                  </a:lnTo>
                  <a:lnTo>
                    <a:pt x="390" y="0"/>
                  </a:lnTo>
                  <a:lnTo>
                    <a:pt x="417" y="8"/>
                  </a:lnTo>
                  <a:lnTo>
                    <a:pt x="444" y="14"/>
                  </a:lnTo>
                  <a:lnTo>
                    <a:pt x="471" y="19"/>
                  </a:lnTo>
                  <a:lnTo>
                    <a:pt x="495" y="22"/>
                  </a:lnTo>
                  <a:lnTo>
                    <a:pt x="522" y="22"/>
                  </a:lnTo>
                  <a:lnTo>
                    <a:pt x="549" y="19"/>
                  </a:lnTo>
                  <a:lnTo>
                    <a:pt x="575" y="17"/>
                  </a:lnTo>
                  <a:lnTo>
                    <a:pt x="602" y="14"/>
                  </a:lnTo>
                  <a:lnTo>
                    <a:pt x="629" y="6"/>
                  </a:lnTo>
                  <a:lnTo>
                    <a:pt x="6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67" name="Freeform 65">
              <a:extLst>
                <a:ext uri="{FF2B5EF4-FFF2-40B4-BE49-F238E27FC236}">
                  <a16:creationId xmlns:a16="http://schemas.microsoft.com/office/drawing/2014/main" id="{C2C54165-4C05-49D6-93DC-C349A07B0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" y="157"/>
              <a:ext cx="796" cy="894"/>
            </a:xfrm>
            <a:custGeom>
              <a:avLst/>
              <a:gdLst>
                <a:gd name="T0" fmla="*/ 248 w 296"/>
                <a:gd name="T1" fmla="*/ 12 h 333"/>
                <a:gd name="T2" fmla="*/ 252 w 296"/>
                <a:gd name="T3" fmla="*/ 20 h 333"/>
                <a:gd name="T4" fmla="*/ 276 w 296"/>
                <a:gd name="T5" fmla="*/ 74 h 333"/>
                <a:gd name="T6" fmla="*/ 284 w 296"/>
                <a:gd name="T7" fmla="*/ 133 h 333"/>
                <a:gd name="T8" fmla="*/ 275 w 296"/>
                <a:gd name="T9" fmla="*/ 191 h 333"/>
                <a:gd name="T10" fmla="*/ 251 w 296"/>
                <a:gd name="T11" fmla="*/ 243 h 333"/>
                <a:gd name="T12" fmla="*/ 227 w 296"/>
                <a:gd name="T13" fmla="*/ 273 h 333"/>
                <a:gd name="T14" fmla="*/ 187 w 296"/>
                <a:gd name="T15" fmla="*/ 304 h 333"/>
                <a:gd name="T16" fmla="*/ 148 w 296"/>
                <a:gd name="T17" fmla="*/ 321 h 333"/>
                <a:gd name="T18" fmla="*/ 118 w 296"/>
                <a:gd name="T19" fmla="*/ 309 h 333"/>
                <a:gd name="T20" fmla="*/ 72 w 296"/>
                <a:gd name="T21" fmla="*/ 277 h 333"/>
                <a:gd name="T22" fmla="*/ 38 w 296"/>
                <a:gd name="T23" fmla="*/ 233 h 333"/>
                <a:gd name="T24" fmla="*/ 17 w 296"/>
                <a:gd name="T25" fmla="*/ 174 h 333"/>
                <a:gd name="T26" fmla="*/ 13 w 296"/>
                <a:gd name="T27" fmla="*/ 107 h 333"/>
                <a:gd name="T28" fmla="*/ 31 w 296"/>
                <a:gd name="T29" fmla="*/ 44 h 333"/>
                <a:gd name="T30" fmla="*/ 48 w 296"/>
                <a:gd name="T31" fmla="*/ 12 h 333"/>
                <a:gd name="T32" fmla="*/ 45 w 296"/>
                <a:gd name="T33" fmla="*/ 7 h 333"/>
                <a:gd name="T34" fmla="*/ 74 w 296"/>
                <a:gd name="T35" fmla="*/ 19 h 333"/>
                <a:gd name="T36" fmla="*/ 105 w 296"/>
                <a:gd name="T37" fmla="*/ 21 h 333"/>
                <a:gd name="T38" fmla="*/ 136 w 296"/>
                <a:gd name="T39" fmla="*/ 16 h 333"/>
                <a:gd name="T40" fmla="*/ 159 w 296"/>
                <a:gd name="T41" fmla="*/ 16 h 333"/>
                <a:gd name="T42" fmla="*/ 190 w 296"/>
                <a:gd name="T43" fmla="*/ 21 h 333"/>
                <a:gd name="T44" fmla="*/ 221 w 296"/>
                <a:gd name="T45" fmla="*/ 19 h 333"/>
                <a:gd name="T46" fmla="*/ 252 w 296"/>
                <a:gd name="T47" fmla="*/ 12 h 333"/>
                <a:gd name="T48" fmla="*/ 229 w 296"/>
                <a:gd name="T49" fmla="*/ 6 h 333"/>
                <a:gd name="T50" fmla="*/ 172 w 296"/>
                <a:gd name="T51" fmla="*/ 6 h 333"/>
                <a:gd name="T52" fmla="*/ 147 w 296"/>
                <a:gd name="T53" fmla="*/ 1 h 333"/>
                <a:gd name="T54" fmla="*/ 114 w 296"/>
                <a:gd name="T55" fmla="*/ 8 h 333"/>
                <a:gd name="T56" fmla="*/ 57 w 296"/>
                <a:gd name="T57" fmla="*/ 4 h 333"/>
                <a:gd name="T58" fmla="*/ 41 w 296"/>
                <a:gd name="T59" fmla="*/ 2 h 333"/>
                <a:gd name="T60" fmla="*/ 31 w 296"/>
                <a:gd name="T61" fmla="*/ 17 h 333"/>
                <a:gd name="T62" fmla="*/ 15 w 296"/>
                <a:gd name="T63" fmla="*/ 50 h 333"/>
                <a:gd name="T64" fmla="*/ 5 w 296"/>
                <a:gd name="T65" fmla="*/ 83 h 333"/>
                <a:gd name="T66" fmla="*/ 0 w 296"/>
                <a:gd name="T67" fmla="*/ 118 h 333"/>
                <a:gd name="T68" fmla="*/ 1 w 296"/>
                <a:gd name="T69" fmla="*/ 153 h 333"/>
                <a:gd name="T70" fmla="*/ 8 w 296"/>
                <a:gd name="T71" fmla="*/ 189 h 333"/>
                <a:gd name="T72" fmla="*/ 19 w 296"/>
                <a:gd name="T73" fmla="*/ 220 h 333"/>
                <a:gd name="T74" fmla="*/ 33 w 296"/>
                <a:gd name="T75" fmla="*/ 248 h 333"/>
                <a:gd name="T76" fmla="*/ 50 w 296"/>
                <a:gd name="T77" fmla="*/ 272 h 333"/>
                <a:gd name="T78" fmla="*/ 71 w 296"/>
                <a:gd name="T79" fmla="*/ 292 h 333"/>
                <a:gd name="T80" fmla="*/ 95 w 296"/>
                <a:gd name="T81" fmla="*/ 310 h 333"/>
                <a:gd name="T82" fmla="*/ 122 w 296"/>
                <a:gd name="T83" fmla="*/ 324 h 333"/>
                <a:gd name="T84" fmla="*/ 145 w 296"/>
                <a:gd name="T85" fmla="*/ 332 h 333"/>
                <a:gd name="T86" fmla="*/ 152 w 296"/>
                <a:gd name="T87" fmla="*/ 332 h 333"/>
                <a:gd name="T88" fmla="*/ 177 w 296"/>
                <a:gd name="T89" fmla="*/ 322 h 333"/>
                <a:gd name="T90" fmla="*/ 201 w 296"/>
                <a:gd name="T91" fmla="*/ 310 h 333"/>
                <a:gd name="T92" fmla="*/ 222 w 296"/>
                <a:gd name="T93" fmla="*/ 294 h 333"/>
                <a:gd name="T94" fmla="*/ 241 w 296"/>
                <a:gd name="T95" fmla="*/ 277 h 333"/>
                <a:gd name="T96" fmla="*/ 255 w 296"/>
                <a:gd name="T97" fmla="*/ 258 h 333"/>
                <a:gd name="T98" fmla="*/ 272 w 296"/>
                <a:gd name="T99" fmla="*/ 232 h 333"/>
                <a:gd name="T100" fmla="*/ 283 w 296"/>
                <a:gd name="T101" fmla="*/ 204 h 333"/>
                <a:gd name="T102" fmla="*/ 291 w 296"/>
                <a:gd name="T103" fmla="*/ 174 h 333"/>
                <a:gd name="T104" fmla="*/ 295 w 296"/>
                <a:gd name="T105" fmla="*/ 144 h 333"/>
                <a:gd name="T106" fmla="*/ 295 w 296"/>
                <a:gd name="T107" fmla="*/ 112 h 333"/>
                <a:gd name="T108" fmla="*/ 290 w 296"/>
                <a:gd name="T109" fmla="*/ 81 h 333"/>
                <a:gd name="T110" fmla="*/ 281 w 296"/>
                <a:gd name="T111" fmla="*/ 51 h 333"/>
                <a:gd name="T112" fmla="*/ 268 w 296"/>
                <a:gd name="T113" fmla="*/ 23 h 333"/>
                <a:gd name="T114" fmla="*/ 257 w 296"/>
                <a:gd name="T115" fmla="*/ 4 h 333"/>
                <a:gd name="T116" fmla="*/ 251 w 296"/>
                <a:gd name="T117" fmla="*/ 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" h="333">
                  <a:moveTo>
                    <a:pt x="250" y="7"/>
                  </a:move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7" y="12"/>
                    <a:pt x="247" y="12"/>
                    <a:pt x="24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51" y="7"/>
                    <a:pt x="251" y="7"/>
                    <a:pt x="251" y="7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52" y="20"/>
                    <a:pt x="252" y="20"/>
                    <a:pt x="252" y="20"/>
                  </a:cubicBezTo>
                  <a:cubicBezTo>
                    <a:pt x="257" y="29"/>
                    <a:pt x="257" y="29"/>
                    <a:pt x="257" y="29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70" y="56"/>
                    <a:pt x="270" y="56"/>
                    <a:pt x="270" y="56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6" y="74"/>
                    <a:pt x="276" y="74"/>
                    <a:pt x="276" y="74"/>
                  </a:cubicBezTo>
                  <a:cubicBezTo>
                    <a:pt x="279" y="84"/>
                    <a:pt x="279" y="84"/>
                    <a:pt x="279" y="84"/>
                  </a:cubicBezTo>
                  <a:cubicBezTo>
                    <a:pt x="281" y="93"/>
                    <a:pt x="281" y="93"/>
                    <a:pt x="281" y="93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3" y="113"/>
                    <a:pt x="283" y="113"/>
                    <a:pt x="283" y="113"/>
                  </a:cubicBezTo>
                  <a:cubicBezTo>
                    <a:pt x="284" y="123"/>
                    <a:pt x="284" y="123"/>
                    <a:pt x="284" y="123"/>
                  </a:cubicBezTo>
                  <a:cubicBezTo>
                    <a:pt x="284" y="133"/>
                    <a:pt x="284" y="133"/>
                    <a:pt x="284" y="133"/>
                  </a:cubicBezTo>
                  <a:cubicBezTo>
                    <a:pt x="283" y="143"/>
                    <a:pt x="283" y="143"/>
                    <a:pt x="283" y="143"/>
                  </a:cubicBezTo>
                  <a:cubicBezTo>
                    <a:pt x="282" y="153"/>
                    <a:pt x="282" y="153"/>
                    <a:pt x="282" y="15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7" y="182"/>
                    <a:pt x="277" y="182"/>
                    <a:pt x="277" y="182"/>
                  </a:cubicBezTo>
                  <a:cubicBezTo>
                    <a:pt x="275" y="191"/>
                    <a:pt x="275" y="191"/>
                    <a:pt x="275" y="191"/>
                  </a:cubicBezTo>
                  <a:cubicBezTo>
                    <a:pt x="272" y="200"/>
                    <a:pt x="272" y="200"/>
                    <a:pt x="272" y="200"/>
                  </a:cubicBezTo>
                  <a:cubicBezTo>
                    <a:pt x="269" y="209"/>
                    <a:pt x="269" y="209"/>
                    <a:pt x="269" y="209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1" y="227"/>
                    <a:pt x="261" y="227"/>
                    <a:pt x="261" y="227"/>
                  </a:cubicBezTo>
                  <a:cubicBezTo>
                    <a:pt x="256" y="235"/>
                    <a:pt x="256" y="235"/>
                    <a:pt x="256" y="235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46" y="251"/>
                    <a:pt x="246" y="251"/>
                    <a:pt x="246" y="251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6" y="264"/>
                    <a:pt x="236" y="264"/>
                    <a:pt x="236" y="264"/>
                  </a:cubicBezTo>
                  <a:cubicBezTo>
                    <a:pt x="232" y="269"/>
                    <a:pt x="232" y="269"/>
                    <a:pt x="232" y="269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7" y="273"/>
                    <a:pt x="227" y="273"/>
                    <a:pt x="227" y="273"/>
                  </a:cubicBezTo>
                  <a:cubicBezTo>
                    <a:pt x="221" y="280"/>
                    <a:pt x="221" y="280"/>
                    <a:pt x="221" y="280"/>
                  </a:cubicBezTo>
                  <a:cubicBezTo>
                    <a:pt x="215" y="285"/>
                    <a:pt x="215" y="285"/>
                    <a:pt x="215" y="285"/>
                  </a:cubicBezTo>
                  <a:cubicBezTo>
                    <a:pt x="208" y="290"/>
                    <a:pt x="208" y="290"/>
                    <a:pt x="208" y="290"/>
                  </a:cubicBezTo>
                  <a:cubicBezTo>
                    <a:pt x="201" y="295"/>
                    <a:pt x="201" y="295"/>
                    <a:pt x="201" y="295"/>
                  </a:cubicBezTo>
                  <a:cubicBezTo>
                    <a:pt x="194" y="300"/>
                    <a:pt x="194" y="300"/>
                    <a:pt x="194" y="300"/>
                  </a:cubicBezTo>
                  <a:cubicBezTo>
                    <a:pt x="187" y="304"/>
                    <a:pt x="187" y="304"/>
                    <a:pt x="187" y="304"/>
                  </a:cubicBezTo>
                  <a:cubicBezTo>
                    <a:pt x="180" y="308"/>
                    <a:pt x="180" y="308"/>
                    <a:pt x="180" y="308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165" y="315"/>
                    <a:pt x="165" y="315"/>
                    <a:pt x="165" y="315"/>
                  </a:cubicBezTo>
                  <a:cubicBezTo>
                    <a:pt x="157" y="318"/>
                    <a:pt x="157" y="318"/>
                    <a:pt x="157" y="318"/>
                  </a:cubicBezTo>
                  <a:cubicBezTo>
                    <a:pt x="149" y="321"/>
                    <a:pt x="149" y="321"/>
                    <a:pt x="149" y="321"/>
                  </a:cubicBezTo>
                  <a:cubicBezTo>
                    <a:pt x="148" y="321"/>
                    <a:pt x="148" y="321"/>
                    <a:pt x="148" y="321"/>
                  </a:cubicBezTo>
                  <a:cubicBezTo>
                    <a:pt x="148" y="321"/>
                    <a:pt x="148" y="321"/>
                    <a:pt x="148" y="321"/>
                  </a:cubicBezTo>
                  <a:cubicBezTo>
                    <a:pt x="147" y="321"/>
                    <a:pt x="147" y="321"/>
                    <a:pt x="147" y="321"/>
                  </a:cubicBezTo>
                  <a:cubicBezTo>
                    <a:pt x="146" y="320"/>
                    <a:pt x="146" y="320"/>
                    <a:pt x="146" y="320"/>
                  </a:cubicBezTo>
                  <a:cubicBezTo>
                    <a:pt x="136" y="317"/>
                    <a:pt x="136" y="317"/>
                    <a:pt x="136" y="317"/>
                  </a:cubicBezTo>
                  <a:cubicBezTo>
                    <a:pt x="127" y="313"/>
                    <a:pt x="127" y="313"/>
                    <a:pt x="127" y="313"/>
                  </a:cubicBezTo>
                  <a:cubicBezTo>
                    <a:pt x="118" y="309"/>
                    <a:pt x="118" y="309"/>
                    <a:pt x="118" y="309"/>
                  </a:cubicBezTo>
                  <a:cubicBezTo>
                    <a:pt x="109" y="304"/>
                    <a:pt x="109" y="304"/>
                    <a:pt x="109" y="304"/>
                  </a:cubicBezTo>
                  <a:cubicBezTo>
                    <a:pt x="101" y="300"/>
                    <a:pt x="101" y="300"/>
                    <a:pt x="101" y="300"/>
                  </a:cubicBezTo>
                  <a:cubicBezTo>
                    <a:pt x="93" y="295"/>
                    <a:pt x="93" y="295"/>
                    <a:pt x="93" y="295"/>
                  </a:cubicBezTo>
                  <a:cubicBezTo>
                    <a:pt x="86" y="289"/>
                    <a:pt x="86" y="289"/>
                    <a:pt x="86" y="289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2" y="277"/>
                    <a:pt x="72" y="277"/>
                    <a:pt x="72" y="277"/>
                  </a:cubicBezTo>
                  <a:cubicBezTo>
                    <a:pt x="65" y="271"/>
                    <a:pt x="65" y="271"/>
                    <a:pt x="65" y="271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53" y="257"/>
                    <a:pt x="53" y="257"/>
                    <a:pt x="53" y="257"/>
                  </a:cubicBezTo>
                  <a:cubicBezTo>
                    <a:pt x="48" y="249"/>
                    <a:pt x="48" y="249"/>
                    <a:pt x="48" y="249"/>
                  </a:cubicBezTo>
                  <a:cubicBezTo>
                    <a:pt x="43" y="241"/>
                    <a:pt x="43" y="241"/>
                    <a:pt x="43" y="241"/>
                  </a:cubicBezTo>
                  <a:cubicBezTo>
                    <a:pt x="38" y="233"/>
                    <a:pt x="38" y="233"/>
                    <a:pt x="38" y="233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30" y="216"/>
                    <a:pt x="30" y="216"/>
                    <a:pt x="30" y="216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3" y="197"/>
                    <a:pt x="23" y="197"/>
                    <a:pt x="23" y="197"/>
                  </a:cubicBezTo>
                  <a:cubicBezTo>
                    <a:pt x="20" y="185"/>
                    <a:pt x="20" y="185"/>
                    <a:pt x="20" y="185"/>
                  </a:cubicBezTo>
                  <a:cubicBezTo>
                    <a:pt x="17" y="174"/>
                    <a:pt x="17" y="174"/>
                    <a:pt x="17" y="174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2" y="140"/>
                    <a:pt x="12" y="140"/>
                    <a:pt x="12" y="140"/>
                  </a:cubicBezTo>
                  <a:cubicBezTo>
                    <a:pt x="12" y="129"/>
                    <a:pt x="12" y="129"/>
                    <a:pt x="12" y="12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3" y="107"/>
                    <a:pt x="13" y="107"/>
                    <a:pt x="13" y="10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137" y="16"/>
                    <a:pt x="137" y="16"/>
                    <a:pt x="137" y="16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3"/>
                    <a:pt x="147" y="13"/>
                    <a:pt x="147" y="13"/>
                  </a:cubicBezTo>
                  <a:cubicBezTo>
                    <a:pt x="148" y="13"/>
                    <a:pt x="148" y="13"/>
                    <a:pt x="148" y="13"/>
                  </a:cubicBezTo>
                  <a:cubicBezTo>
                    <a:pt x="149" y="13"/>
                    <a:pt x="149" y="13"/>
                    <a:pt x="149" y="13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9" y="18"/>
                    <a:pt x="169" y="18"/>
                    <a:pt x="169" y="18"/>
                  </a:cubicBezTo>
                  <a:cubicBezTo>
                    <a:pt x="170" y="18"/>
                    <a:pt x="170" y="18"/>
                    <a:pt x="170" y="18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80" y="20"/>
                    <a:pt x="180" y="20"/>
                    <a:pt x="18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201" y="21"/>
                    <a:pt x="201" y="21"/>
                    <a:pt x="201" y="21"/>
                  </a:cubicBezTo>
                  <a:cubicBezTo>
                    <a:pt x="211" y="20"/>
                    <a:pt x="211" y="20"/>
                    <a:pt x="211" y="20"/>
                  </a:cubicBezTo>
                  <a:cubicBezTo>
                    <a:pt x="211" y="20"/>
                    <a:pt x="211" y="20"/>
                    <a:pt x="211" y="20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21" y="19"/>
                    <a:pt x="221" y="19"/>
                    <a:pt x="221" y="19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2" y="18"/>
                    <a:pt x="232" y="18"/>
                    <a:pt x="232" y="1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52" y="12"/>
                    <a:pt x="252" y="12"/>
                    <a:pt x="252" y="12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1"/>
                    <a:pt x="249" y="1"/>
                    <a:pt x="249" y="1"/>
                  </a:cubicBezTo>
                  <a:cubicBezTo>
                    <a:pt x="239" y="4"/>
                    <a:pt x="239" y="4"/>
                    <a:pt x="239" y="4"/>
                  </a:cubicBezTo>
                  <a:cubicBezTo>
                    <a:pt x="229" y="6"/>
                    <a:pt x="229" y="6"/>
                    <a:pt x="229" y="6"/>
                  </a:cubicBezTo>
                  <a:cubicBezTo>
                    <a:pt x="220" y="7"/>
                    <a:pt x="220" y="7"/>
                    <a:pt x="220" y="7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0" y="9"/>
                    <a:pt x="200" y="9"/>
                    <a:pt x="200" y="9"/>
                  </a:cubicBezTo>
                  <a:cubicBezTo>
                    <a:pt x="191" y="9"/>
                    <a:pt x="191" y="9"/>
                    <a:pt x="191" y="9"/>
                  </a:cubicBezTo>
                  <a:cubicBezTo>
                    <a:pt x="181" y="8"/>
                    <a:pt x="181" y="8"/>
                    <a:pt x="181" y="8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0" y="1"/>
                    <a:pt x="150" y="1"/>
                    <a:pt x="150" y="1"/>
                  </a:cubicBezTo>
                  <a:cubicBezTo>
                    <a:pt x="149" y="1"/>
                    <a:pt x="149" y="1"/>
                    <a:pt x="149" y="1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5" y="0"/>
                    <a:pt x="44" y="1"/>
                    <a:pt x="42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40" y="3"/>
                    <a:pt x="39" y="4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3" y="165"/>
                    <a:pt x="3" y="165"/>
                    <a:pt x="3" y="165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11" y="200"/>
                    <a:pt x="11" y="200"/>
                    <a:pt x="11" y="200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19" y="220"/>
                    <a:pt x="19" y="220"/>
                    <a:pt x="19" y="220"/>
                  </a:cubicBezTo>
                  <a:cubicBezTo>
                    <a:pt x="19" y="220"/>
                    <a:pt x="19" y="220"/>
                    <a:pt x="19" y="220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3" y="248"/>
                    <a:pt x="33" y="248"/>
                    <a:pt x="33" y="248"/>
                  </a:cubicBezTo>
                  <a:cubicBezTo>
                    <a:pt x="38" y="256"/>
                    <a:pt x="38" y="256"/>
                    <a:pt x="38" y="256"/>
                  </a:cubicBezTo>
                  <a:cubicBezTo>
                    <a:pt x="38" y="256"/>
                    <a:pt x="38" y="256"/>
                    <a:pt x="38" y="256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44" y="264"/>
                    <a:pt x="44" y="264"/>
                    <a:pt x="44" y="264"/>
                  </a:cubicBezTo>
                  <a:cubicBezTo>
                    <a:pt x="50" y="271"/>
                    <a:pt x="50" y="271"/>
                    <a:pt x="50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56" y="279"/>
                    <a:pt x="56" y="279"/>
                    <a:pt x="56" y="279"/>
                  </a:cubicBezTo>
                  <a:cubicBezTo>
                    <a:pt x="57" y="279"/>
                    <a:pt x="57" y="279"/>
                    <a:pt x="57" y="279"/>
                  </a:cubicBezTo>
                  <a:cubicBezTo>
                    <a:pt x="63" y="286"/>
                    <a:pt x="63" y="286"/>
                    <a:pt x="63" y="286"/>
                  </a:cubicBezTo>
                  <a:cubicBezTo>
                    <a:pt x="64" y="286"/>
                    <a:pt x="64" y="286"/>
                    <a:pt x="64" y="286"/>
                  </a:cubicBezTo>
                  <a:cubicBezTo>
                    <a:pt x="71" y="292"/>
                    <a:pt x="71" y="292"/>
                    <a:pt x="71" y="292"/>
                  </a:cubicBezTo>
                  <a:cubicBezTo>
                    <a:pt x="71" y="292"/>
                    <a:pt x="71" y="292"/>
                    <a:pt x="71" y="292"/>
                  </a:cubicBezTo>
                  <a:cubicBezTo>
                    <a:pt x="78" y="298"/>
                    <a:pt x="78" y="298"/>
                    <a:pt x="78" y="298"/>
                  </a:cubicBezTo>
                  <a:cubicBezTo>
                    <a:pt x="78" y="299"/>
                    <a:pt x="78" y="299"/>
                    <a:pt x="78" y="299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86" y="305"/>
                    <a:pt x="86" y="305"/>
                    <a:pt x="86" y="305"/>
                  </a:cubicBezTo>
                  <a:cubicBezTo>
                    <a:pt x="95" y="310"/>
                    <a:pt x="95" y="310"/>
                    <a:pt x="95" y="310"/>
                  </a:cubicBezTo>
                  <a:cubicBezTo>
                    <a:pt x="95" y="310"/>
                    <a:pt x="95" y="310"/>
                    <a:pt x="95" y="310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12" y="320"/>
                    <a:pt x="112" y="320"/>
                    <a:pt x="112" y="320"/>
                  </a:cubicBezTo>
                  <a:cubicBezTo>
                    <a:pt x="113" y="320"/>
                    <a:pt x="113" y="320"/>
                    <a:pt x="113" y="320"/>
                  </a:cubicBezTo>
                  <a:cubicBezTo>
                    <a:pt x="122" y="324"/>
                    <a:pt x="122" y="324"/>
                    <a:pt x="122" y="324"/>
                  </a:cubicBezTo>
                  <a:cubicBezTo>
                    <a:pt x="122" y="324"/>
                    <a:pt x="122" y="324"/>
                    <a:pt x="122" y="324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2" y="332"/>
                    <a:pt x="142" y="332"/>
                    <a:pt x="142" y="332"/>
                  </a:cubicBezTo>
                  <a:cubicBezTo>
                    <a:pt x="144" y="332"/>
                    <a:pt x="144" y="332"/>
                    <a:pt x="144" y="332"/>
                  </a:cubicBezTo>
                  <a:cubicBezTo>
                    <a:pt x="145" y="332"/>
                    <a:pt x="145" y="332"/>
                    <a:pt x="145" y="332"/>
                  </a:cubicBezTo>
                  <a:cubicBezTo>
                    <a:pt x="146" y="333"/>
                    <a:pt x="146" y="333"/>
                    <a:pt x="146" y="33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49" y="333"/>
                    <a:pt x="150" y="333"/>
                    <a:pt x="150" y="332"/>
                  </a:cubicBezTo>
                  <a:cubicBezTo>
                    <a:pt x="152" y="332"/>
                    <a:pt x="152" y="332"/>
                    <a:pt x="152" y="332"/>
                  </a:cubicBezTo>
                  <a:cubicBezTo>
                    <a:pt x="152" y="332"/>
                    <a:pt x="152" y="332"/>
                    <a:pt x="152" y="332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1" y="329"/>
                    <a:pt x="161" y="329"/>
                    <a:pt x="161" y="329"/>
                  </a:cubicBezTo>
                  <a:cubicBezTo>
                    <a:pt x="169" y="326"/>
                    <a:pt x="169" y="326"/>
                    <a:pt x="169" y="326"/>
                  </a:cubicBezTo>
                  <a:cubicBezTo>
                    <a:pt x="169" y="326"/>
                    <a:pt x="169" y="326"/>
                    <a:pt x="169" y="326"/>
                  </a:cubicBezTo>
                  <a:cubicBezTo>
                    <a:pt x="177" y="323"/>
                    <a:pt x="177" y="323"/>
                    <a:pt x="177" y="323"/>
                  </a:cubicBezTo>
                  <a:cubicBezTo>
                    <a:pt x="177" y="322"/>
                    <a:pt x="177" y="322"/>
                    <a:pt x="177" y="322"/>
                  </a:cubicBezTo>
                  <a:cubicBezTo>
                    <a:pt x="185" y="319"/>
                    <a:pt x="185" y="319"/>
                    <a:pt x="185" y="319"/>
                  </a:cubicBezTo>
                  <a:cubicBezTo>
                    <a:pt x="185" y="319"/>
                    <a:pt x="185" y="319"/>
                    <a:pt x="185" y="319"/>
                  </a:cubicBezTo>
                  <a:cubicBezTo>
                    <a:pt x="193" y="315"/>
                    <a:pt x="193" y="315"/>
                    <a:pt x="193" y="315"/>
                  </a:cubicBezTo>
                  <a:cubicBezTo>
                    <a:pt x="193" y="314"/>
                    <a:pt x="193" y="314"/>
                    <a:pt x="193" y="314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1" y="310"/>
                    <a:pt x="201" y="310"/>
                    <a:pt x="201" y="310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15" y="300"/>
                    <a:pt x="215" y="300"/>
                    <a:pt x="215" y="300"/>
                  </a:cubicBezTo>
                  <a:cubicBezTo>
                    <a:pt x="216" y="300"/>
                    <a:pt x="216" y="300"/>
                    <a:pt x="216" y="300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2" y="294"/>
                    <a:pt x="222" y="294"/>
                    <a:pt x="222" y="294"/>
                  </a:cubicBezTo>
                  <a:cubicBezTo>
                    <a:pt x="229" y="289"/>
                    <a:pt x="229" y="289"/>
                    <a:pt x="229" y="289"/>
                  </a:cubicBezTo>
                  <a:cubicBezTo>
                    <a:pt x="229" y="288"/>
                    <a:pt x="229" y="288"/>
                    <a:pt x="229" y="288"/>
                  </a:cubicBezTo>
                  <a:cubicBezTo>
                    <a:pt x="236" y="282"/>
                    <a:pt x="236" y="282"/>
                    <a:pt x="236" y="282"/>
                  </a:cubicBezTo>
                  <a:cubicBezTo>
                    <a:pt x="236" y="282"/>
                    <a:pt x="236" y="282"/>
                    <a:pt x="236" y="282"/>
                  </a:cubicBezTo>
                  <a:cubicBezTo>
                    <a:pt x="240" y="277"/>
                    <a:pt x="240" y="277"/>
                    <a:pt x="240" y="277"/>
                  </a:cubicBezTo>
                  <a:cubicBezTo>
                    <a:pt x="241" y="277"/>
                    <a:pt x="241" y="277"/>
                    <a:pt x="241" y="277"/>
                  </a:cubicBezTo>
                  <a:cubicBezTo>
                    <a:pt x="245" y="272"/>
                    <a:pt x="245" y="272"/>
                    <a:pt x="245" y="272"/>
                  </a:cubicBezTo>
                  <a:cubicBezTo>
                    <a:pt x="245" y="272"/>
                    <a:pt x="245" y="272"/>
                    <a:pt x="245" y="272"/>
                  </a:cubicBezTo>
                  <a:cubicBezTo>
                    <a:pt x="249" y="267"/>
                    <a:pt x="249" y="267"/>
                    <a:pt x="249" y="267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55" y="258"/>
                    <a:pt x="255" y="258"/>
                    <a:pt x="255" y="258"/>
                  </a:cubicBezTo>
                  <a:cubicBezTo>
                    <a:pt x="255" y="258"/>
                    <a:pt x="255" y="258"/>
                    <a:pt x="255" y="258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7" y="241"/>
                    <a:pt x="267" y="241"/>
                    <a:pt x="267" y="241"/>
                  </a:cubicBezTo>
                  <a:cubicBezTo>
                    <a:pt x="267" y="241"/>
                    <a:pt x="267" y="241"/>
                    <a:pt x="267" y="241"/>
                  </a:cubicBezTo>
                  <a:cubicBezTo>
                    <a:pt x="271" y="232"/>
                    <a:pt x="271" y="232"/>
                    <a:pt x="271" y="232"/>
                  </a:cubicBezTo>
                  <a:cubicBezTo>
                    <a:pt x="272" y="232"/>
                    <a:pt x="272" y="232"/>
                    <a:pt x="272" y="232"/>
                  </a:cubicBezTo>
                  <a:cubicBezTo>
                    <a:pt x="276" y="223"/>
                    <a:pt x="276" y="223"/>
                    <a:pt x="276" y="223"/>
                  </a:cubicBezTo>
                  <a:cubicBezTo>
                    <a:pt x="276" y="223"/>
                    <a:pt x="276" y="223"/>
                    <a:pt x="276" y="223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83" y="204"/>
                    <a:pt x="283" y="204"/>
                    <a:pt x="283" y="204"/>
                  </a:cubicBezTo>
                  <a:cubicBezTo>
                    <a:pt x="283" y="204"/>
                    <a:pt x="283" y="204"/>
                    <a:pt x="283" y="204"/>
                  </a:cubicBezTo>
                  <a:cubicBezTo>
                    <a:pt x="286" y="194"/>
                    <a:pt x="286" y="194"/>
                    <a:pt x="286" y="194"/>
                  </a:cubicBezTo>
                  <a:cubicBezTo>
                    <a:pt x="286" y="194"/>
                    <a:pt x="286" y="194"/>
                    <a:pt x="286" y="194"/>
                  </a:cubicBezTo>
                  <a:cubicBezTo>
                    <a:pt x="289" y="185"/>
                    <a:pt x="289" y="185"/>
                    <a:pt x="289" y="18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91" y="175"/>
                    <a:pt x="291" y="175"/>
                    <a:pt x="291" y="175"/>
                  </a:cubicBezTo>
                  <a:cubicBezTo>
                    <a:pt x="291" y="174"/>
                    <a:pt x="291" y="174"/>
                    <a:pt x="291" y="174"/>
                  </a:cubicBezTo>
                  <a:cubicBezTo>
                    <a:pt x="293" y="165"/>
                    <a:pt x="293" y="165"/>
                    <a:pt x="293" y="165"/>
                  </a:cubicBezTo>
                  <a:cubicBezTo>
                    <a:pt x="293" y="164"/>
                    <a:pt x="293" y="164"/>
                    <a:pt x="293" y="164"/>
                  </a:cubicBezTo>
                  <a:cubicBezTo>
                    <a:pt x="294" y="154"/>
                    <a:pt x="294" y="154"/>
                    <a:pt x="294" y="154"/>
                  </a:cubicBezTo>
                  <a:cubicBezTo>
                    <a:pt x="294" y="154"/>
                    <a:pt x="294" y="154"/>
                    <a:pt x="294" y="154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296" y="122"/>
                    <a:pt x="296" y="122"/>
                    <a:pt x="296" y="12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5" y="112"/>
                    <a:pt x="295" y="112"/>
                    <a:pt x="295" y="112"/>
                  </a:cubicBezTo>
                  <a:cubicBezTo>
                    <a:pt x="294" y="101"/>
                    <a:pt x="294" y="101"/>
                    <a:pt x="294" y="101"/>
                  </a:cubicBezTo>
                  <a:cubicBezTo>
                    <a:pt x="294" y="101"/>
                    <a:pt x="294" y="101"/>
                    <a:pt x="294" y="101"/>
                  </a:cubicBezTo>
                  <a:cubicBezTo>
                    <a:pt x="293" y="91"/>
                    <a:pt x="293" y="91"/>
                    <a:pt x="293" y="91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0" y="81"/>
                    <a:pt x="290" y="81"/>
                    <a:pt x="290" y="81"/>
                  </a:cubicBezTo>
                  <a:cubicBezTo>
                    <a:pt x="290" y="81"/>
                    <a:pt x="290" y="81"/>
                    <a:pt x="290" y="81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5" y="61"/>
                    <a:pt x="285" y="61"/>
                    <a:pt x="285" y="61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68" y="23"/>
                    <a:pt x="268" y="23"/>
                    <a:pt x="268" y="23"/>
                  </a:cubicBezTo>
                  <a:cubicBezTo>
                    <a:pt x="268" y="23"/>
                    <a:pt x="268" y="23"/>
                    <a:pt x="268" y="23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2" y="14"/>
                    <a:pt x="262" y="14"/>
                    <a:pt x="262" y="14"/>
                  </a:cubicBezTo>
                  <a:cubicBezTo>
                    <a:pt x="257" y="5"/>
                    <a:pt x="257" y="5"/>
                    <a:pt x="257" y="5"/>
                  </a:cubicBezTo>
                  <a:cubicBezTo>
                    <a:pt x="257" y="5"/>
                    <a:pt x="257" y="5"/>
                    <a:pt x="257" y="5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6" y="4"/>
                    <a:pt x="256" y="4"/>
                    <a:pt x="256" y="4"/>
                  </a:cubicBezTo>
                  <a:cubicBezTo>
                    <a:pt x="256" y="3"/>
                    <a:pt x="255" y="3"/>
                    <a:pt x="255" y="3"/>
                  </a:cubicBezTo>
                  <a:cubicBezTo>
                    <a:pt x="255" y="2"/>
                    <a:pt x="255" y="2"/>
                    <a:pt x="255" y="2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4" y="2"/>
                    <a:pt x="254" y="2"/>
                    <a:pt x="254" y="2"/>
                  </a:cubicBezTo>
                  <a:cubicBezTo>
                    <a:pt x="251" y="7"/>
                    <a:pt x="251" y="7"/>
                    <a:pt x="251" y="7"/>
                  </a:cubicBezTo>
                  <a:cubicBezTo>
                    <a:pt x="255" y="3"/>
                    <a:pt x="255" y="3"/>
                    <a:pt x="255" y="3"/>
                  </a:cubicBezTo>
                  <a:cubicBezTo>
                    <a:pt x="255" y="2"/>
                    <a:pt x="255" y="2"/>
                    <a:pt x="255" y="2"/>
                  </a:cubicBezTo>
                  <a:cubicBezTo>
                    <a:pt x="253" y="1"/>
                    <a:pt x="251" y="0"/>
                    <a:pt x="249" y="1"/>
                  </a:cubicBezTo>
                  <a:cubicBezTo>
                    <a:pt x="250" y="7"/>
                    <a:pt x="250" y="7"/>
                    <a:pt x="250" y="7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2B6046DA-2162-45BF-99A3-8FBA95465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" y="4"/>
              <a:ext cx="903" cy="1095"/>
            </a:xfrm>
            <a:custGeom>
              <a:avLst/>
              <a:gdLst>
                <a:gd name="T0" fmla="*/ 903 w 903"/>
                <a:gd name="T1" fmla="*/ 0 h 1095"/>
                <a:gd name="T2" fmla="*/ 0 w 903"/>
                <a:gd name="T3" fmla="*/ 0 h 1095"/>
                <a:gd name="T4" fmla="*/ 0 w 903"/>
                <a:gd name="T5" fmla="*/ 1095 h 1095"/>
                <a:gd name="T6" fmla="*/ 164 w 903"/>
                <a:gd name="T7" fmla="*/ 897 h 1095"/>
                <a:gd name="T8" fmla="*/ 150 w 903"/>
                <a:gd name="T9" fmla="*/ 878 h 1095"/>
                <a:gd name="T10" fmla="*/ 132 w 903"/>
                <a:gd name="T11" fmla="*/ 851 h 1095"/>
                <a:gd name="T12" fmla="*/ 115 w 903"/>
                <a:gd name="T13" fmla="*/ 821 h 1095"/>
                <a:gd name="T14" fmla="*/ 102 w 903"/>
                <a:gd name="T15" fmla="*/ 795 h 1095"/>
                <a:gd name="T16" fmla="*/ 89 w 903"/>
                <a:gd name="T17" fmla="*/ 765 h 1095"/>
                <a:gd name="T18" fmla="*/ 78 w 903"/>
                <a:gd name="T19" fmla="*/ 733 h 1095"/>
                <a:gd name="T20" fmla="*/ 67 w 903"/>
                <a:gd name="T21" fmla="*/ 701 h 1095"/>
                <a:gd name="T22" fmla="*/ 54 w 903"/>
                <a:gd name="T23" fmla="*/ 660 h 1095"/>
                <a:gd name="T24" fmla="*/ 45 w 903"/>
                <a:gd name="T25" fmla="*/ 623 h 1095"/>
                <a:gd name="T26" fmla="*/ 37 w 903"/>
                <a:gd name="T27" fmla="*/ 585 h 1095"/>
                <a:gd name="T28" fmla="*/ 32 w 903"/>
                <a:gd name="T29" fmla="*/ 547 h 1095"/>
                <a:gd name="T30" fmla="*/ 29 w 903"/>
                <a:gd name="T31" fmla="*/ 510 h 1095"/>
                <a:gd name="T32" fmla="*/ 29 w 903"/>
                <a:gd name="T33" fmla="*/ 472 h 1095"/>
                <a:gd name="T34" fmla="*/ 29 w 903"/>
                <a:gd name="T35" fmla="*/ 435 h 1095"/>
                <a:gd name="T36" fmla="*/ 32 w 903"/>
                <a:gd name="T37" fmla="*/ 397 h 1095"/>
                <a:gd name="T38" fmla="*/ 37 w 903"/>
                <a:gd name="T39" fmla="*/ 362 h 1095"/>
                <a:gd name="T40" fmla="*/ 45 w 903"/>
                <a:gd name="T41" fmla="*/ 325 h 1095"/>
                <a:gd name="T42" fmla="*/ 54 w 903"/>
                <a:gd name="T43" fmla="*/ 290 h 1095"/>
                <a:gd name="T44" fmla="*/ 64 w 903"/>
                <a:gd name="T45" fmla="*/ 252 h 1095"/>
                <a:gd name="T46" fmla="*/ 78 w 903"/>
                <a:gd name="T47" fmla="*/ 217 h 1095"/>
                <a:gd name="T48" fmla="*/ 91 w 903"/>
                <a:gd name="T49" fmla="*/ 182 h 1095"/>
                <a:gd name="T50" fmla="*/ 107 w 903"/>
                <a:gd name="T51" fmla="*/ 147 h 1095"/>
                <a:gd name="T52" fmla="*/ 126 w 903"/>
                <a:gd name="T53" fmla="*/ 112 h 1095"/>
                <a:gd name="T54" fmla="*/ 148 w 903"/>
                <a:gd name="T55" fmla="*/ 77 h 1095"/>
                <a:gd name="T56" fmla="*/ 153 w 903"/>
                <a:gd name="T57" fmla="*/ 69 h 1095"/>
                <a:gd name="T58" fmla="*/ 153 w 903"/>
                <a:gd name="T59" fmla="*/ 69 h 1095"/>
                <a:gd name="T60" fmla="*/ 153 w 903"/>
                <a:gd name="T61" fmla="*/ 69 h 1095"/>
                <a:gd name="T62" fmla="*/ 156 w 903"/>
                <a:gd name="T63" fmla="*/ 69 h 1095"/>
                <a:gd name="T64" fmla="*/ 188 w 903"/>
                <a:gd name="T65" fmla="*/ 77 h 1095"/>
                <a:gd name="T66" fmla="*/ 220 w 903"/>
                <a:gd name="T67" fmla="*/ 85 h 1095"/>
                <a:gd name="T68" fmla="*/ 253 w 903"/>
                <a:gd name="T69" fmla="*/ 91 h 1095"/>
                <a:gd name="T70" fmla="*/ 285 w 903"/>
                <a:gd name="T71" fmla="*/ 94 h 1095"/>
                <a:gd name="T72" fmla="*/ 317 w 903"/>
                <a:gd name="T73" fmla="*/ 96 h 1095"/>
                <a:gd name="T74" fmla="*/ 349 w 903"/>
                <a:gd name="T75" fmla="*/ 94 h 1095"/>
                <a:gd name="T76" fmla="*/ 382 w 903"/>
                <a:gd name="T77" fmla="*/ 91 h 1095"/>
                <a:gd name="T78" fmla="*/ 414 w 903"/>
                <a:gd name="T79" fmla="*/ 85 h 1095"/>
                <a:gd name="T80" fmla="*/ 446 w 903"/>
                <a:gd name="T81" fmla="*/ 80 h 1095"/>
                <a:gd name="T82" fmla="*/ 476 w 903"/>
                <a:gd name="T83" fmla="*/ 69 h 1095"/>
                <a:gd name="T84" fmla="*/ 484 w 903"/>
                <a:gd name="T85" fmla="*/ 69 h 1095"/>
                <a:gd name="T86" fmla="*/ 489 w 903"/>
                <a:gd name="T87" fmla="*/ 69 h 1095"/>
                <a:gd name="T88" fmla="*/ 495 w 903"/>
                <a:gd name="T89" fmla="*/ 69 h 1095"/>
                <a:gd name="T90" fmla="*/ 527 w 903"/>
                <a:gd name="T91" fmla="*/ 80 h 1095"/>
                <a:gd name="T92" fmla="*/ 559 w 903"/>
                <a:gd name="T93" fmla="*/ 85 h 1095"/>
                <a:gd name="T94" fmla="*/ 591 w 903"/>
                <a:gd name="T95" fmla="*/ 91 h 1095"/>
                <a:gd name="T96" fmla="*/ 624 w 903"/>
                <a:gd name="T97" fmla="*/ 94 h 1095"/>
                <a:gd name="T98" fmla="*/ 656 w 903"/>
                <a:gd name="T99" fmla="*/ 96 h 1095"/>
                <a:gd name="T100" fmla="*/ 688 w 903"/>
                <a:gd name="T101" fmla="*/ 94 h 1095"/>
                <a:gd name="T102" fmla="*/ 720 w 903"/>
                <a:gd name="T103" fmla="*/ 91 h 1095"/>
                <a:gd name="T104" fmla="*/ 753 w 903"/>
                <a:gd name="T105" fmla="*/ 85 h 1095"/>
                <a:gd name="T106" fmla="*/ 785 w 903"/>
                <a:gd name="T107" fmla="*/ 77 h 1095"/>
                <a:gd name="T108" fmla="*/ 817 w 903"/>
                <a:gd name="T109" fmla="*/ 69 h 1095"/>
                <a:gd name="T110" fmla="*/ 817 w 903"/>
                <a:gd name="T111" fmla="*/ 69 h 1095"/>
                <a:gd name="T112" fmla="*/ 817 w 903"/>
                <a:gd name="T113" fmla="*/ 69 h 1095"/>
                <a:gd name="T114" fmla="*/ 820 w 903"/>
                <a:gd name="T115" fmla="*/ 69 h 1095"/>
                <a:gd name="T116" fmla="*/ 820 w 903"/>
                <a:gd name="T117" fmla="*/ 72 h 1095"/>
                <a:gd name="T118" fmla="*/ 820 w 903"/>
                <a:gd name="T119" fmla="*/ 72 h 1095"/>
                <a:gd name="T120" fmla="*/ 831 w 903"/>
                <a:gd name="T121" fmla="*/ 88 h 1095"/>
                <a:gd name="T122" fmla="*/ 903 w 903"/>
                <a:gd name="T123" fmla="*/ 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03" h="1095">
                  <a:moveTo>
                    <a:pt x="903" y="0"/>
                  </a:moveTo>
                  <a:lnTo>
                    <a:pt x="0" y="0"/>
                  </a:lnTo>
                  <a:lnTo>
                    <a:pt x="0" y="1095"/>
                  </a:lnTo>
                  <a:lnTo>
                    <a:pt x="164" y="897"/>
                  </a:lnTo>
                  <a:lnTo>
                    <a:pt x="150" y="878"/>
                  </a:lnTo>
                  <a:lnTo>
                    <a:pt x="132" y="851"/>
                  </a:lnTo>
                  <a:lnTo>
                    <a:pt x="115" y="821"/>
                  </a:lnTo>
                  <a:lnTo>
                    <a:pt x="102" y="795"/>
                  </a:lnTo>
                  <a:lnTo>
                    <a:pt x="89" y="765"/>
                  </a:lnTo>
                  <a:lnTo>
                    <a:pt x="78" y="733"/>
                  </a:lnTo>
                  <a:lnTo>
                    <a:pt x="67" y="701"/>
                  </a:lnTo>
                  <a:lnTo>
                    <a:pt x="54" y="660"/>
                  </a:lnTo>
                  <a:lnTo>
                    <a:pt x="45" y="623"/>
                  </a:lnTo>
                  <a:lnTo>
                    <a:pt x="37" y="585"/>
                  </a:lnTo>
                  <a:lnTo>
                    <a:pt x="32" y="547"/>
                  </a:lnTo>
                  <a:lnTo>
                    <a:pt x="29" y="510"/>
                  </a:lnTo>
                  <a:lnTo>
                    <a:pt x="29" y="472"/>
                  </a:lnTo>
                  <a:lnTo>
                    <a:pt x="29" y="435"/>
                  </a:lnTo>
                  <a:lnTo>
                    <a:pt x="32" y="397"/>
                  </a:lnTo>
                  <a:lnTo>
                    <a:pt x="37" y="362"/>
                  </a:lnTo>
                  <a:lnTo>
                    <a:pt x="45" y="325"/>
                  </a:lnTo>
                  <a:lnTo>
                    <a:pt x="54" y="290"/>
                  </a:lnTo>
                  <a:lnTo>
                    <a:pt x="64" y="252"/>
                  </a:lnTo>
                  <a:lnTo>
                    <a:pt x="78" y="217"/>
                  </a:lnTo>
                  <a:lnTo>
                    <a:pt x="91" y="182"/>
                  </a:lnTo>
                  <a:lnTo>
                    <a:pt x="107" y="147"/>
                  </a:lnTo>
                  <a:lnTo>
                    <a:pt x="126" y="112"/>
                  </a:lnTo>
                  <a:lnTo>
                    <a:pt x="148" y="77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53" y="69"/>
                  </a:lnTo>
                  <a:lnTo>
                    <a:pt x="156" y="69"/>
                  </a:lnTo>
                  <a:lnTo>
                    <a:pt x="188" y="77"/>
                  </a:lnTo>
                  <a:lnTo>
                    <a:pt x="220" y="85"/>
                  </a:lnTo>
                  <a:lnTo>
                    <a:pt x="253" y="91"/>
                  </a:lnTo>
                  <a:lnTo>
                    <a:pt x="285" y="94"/>
                  </a:lnTo>
                  <a:lnTo>
                    <a:pt x="317" y="96"/>
                  </a:lnTo>
                  <a:lnTo>
                    <a:pt x="349" y="94"/>
                  </a:lnTo>
                  <a:lnTo>
                    <a:pt x="382" y="91"/>
                  </a:lnTo>
                  <a:lnTo>
                    <a:pt x="414" y="85"/>
                  </a:lnTo>
                  <a:lnTo>
                    <a:pt x="446" y="80"/>
                  </a:lnTo>
                  <a:lnTo>
                    <a:pt x="476" y="69"/>
                  </a:lnTo>
                  <a:lnTo>
                    <a:pt x="484" y="69"/>
                  </a:lnTo>
                  <a:lnTo>
                    <a:pt x="489" y="69"/>
                  </a:lnTo>
                  <a:lnTo>
                    <a:pt x="495" y="69"/>
                  </a:lnTo>
                  <a:lnTo>
                    <a:pt x="527" y="80"/>
                  </a:lnTo>
                  <a:lnTo>
                    <a:pt x="559" y="85"/>
                  </a:lnTo>
                  <a:lnTo>
                    <a:pt x="591" y="91"/>
                  </a:lnTo>
                  <a:lnTo>
                    <a:pt x="624" y="94"/>
                  </a:lnTo>
                  <a:lnTo>
                    <a:pt x="656" y="96"/>
                  </a:lnTo>
                  <a:lnTo>
                    <a:pt x="688" y="94"/>
                  </a:lnTo>
                  <a:lnTo>
                    <a:pt x="720" y="91"/>
                  </a:lnTo>
                  <a:lnTo>
                    <a:pt x="753" y="85"/>
                  </a:lnTo>
                  <a:lnTo>
                    <a:pt x="785" y="77"/>
                  </a:lnTo>
                  <a:lnTo>
                    <a:pt x="817" y="69"/>
                  </a:lnTo>
                  <a:lnTo>
                    <a:pt x="817" y="69"/>
                  </a:lnTo>
                  <a:lnTo>
                    <a:pt x="817" y="69"/>
                  </a:lnTo>
                  <a:lnTo>
                    <a:pt x="820" y="69"/>
                  </a:lnTo>
                  <a:lnTo>
                    <a:pt x="820" y="72"/>
                  </a:lnTo>
                  <a:lnTo>
                    <a:pt x="820" y="72"/>
                  </a:lnTo>
                  <a:lnTo>
                    <a:pt x="831" y="88"/>
                  </a:lnTo>
                  <a:lnTo>
                    <a:pt x="9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C8D70066-4F00-4395-96A5-AECC94AF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" y="192"/>
              <a:ext cx="616" cy="633"/>
            </a:xfrm>
            <a:custGeom>
              <a:avLst/>
              <a:gdLst>
                <a:gd name="T0" fmla="*/ 363 w 616"/>
                <a:gd name="T1" fmla="*/ 0 h 633"/>
                <a:gd name="T2" fmla="*/ 336 w 616"/>
                <a:gd name="T3" fmla="*/ 8 h 633"/>
                <a:gd name="T4" fmla="*/ 307 w 616"/>
                <a:gd name="T5" fmla="*/ 13 h 633"/>
                <a:gd name="T6" fmla="*/ 280 w 616"/>
                <a:gd name="T7" fmla="*/ 18 h 633"/>
                <a:gd name="T8" fmla="*/ 253 w 616"/>
                <a:gd name="T9" fmla="*/ 21 h 633"/>
                <a:gd name="T10" fmla="*/ 223 w 616"/>
                <a:gd name="T11" fmla="*/ 21 h 633"/>
                <a:gd name="T12" fmla="*/ 196 w 616"/>
                <a:gd name="T13" fmla="*/ 18 h 633"/>
                <a:gd name="T14" fmla="*/ 170 w 616"/>
                <a:gd name="T15" fmla="*/ 16 h 633"/>
                <a:gd name="T16" fmla="*/ 140 w 616"/>
                <a:gd name="T17" fmla="*/ 13 h 633"/>
                <a:gd name="T18" fmla="*/ 113 w 616"/>
                <a:gd name="T19" fmla="*/ 5 h 633"/>
                <a:gd name="T20" fmla="*/ 94 w 616"/>
                <a:gd name="T21" fmla="*/ 2 h 633"/>
                <a:gd name="T22" fmla="*/ 65 w 616"/>
                <a:gd name="T23" fmla="*/ 53 h 633"/>
                <a:gd name="T24" fmla="*/ 38 w 616"/>
                <a:gd name="T25" fmla="*/ 110 h 633"/>
                <a:gd name="T26" fmla="*/ 19 w 616"/>
                <a:gd name="T27" fmla="*/ 166 h 633"/>
                <a:gd name="T28" fmla="*/ 6 w 616"/>
                <a:gd name="T29" fmla="*/ 225 h 633"/>
                <a:gd name="T30" fmla="*/ 0 w 616"/>
                <a:gd name="T31" fmla="*/ 282 h 633"/>
                <a:gd name="T32" fmla="*/ 0 w 616"/>
                <a:gd name="T33" fmla="*/ 341 h 633"/>
                <a:gd name="T34" fmla="*/ 8 w 616"/>
                <a:gd name="T35" fmla="*/ 402 h 633"/>
                <a:gd name="T36" fmla="*/ 22 w 616"/>
                <a:gd name="T37" fmla="*/ 461 h 633"/>
                <a:gd name="T38" fmla="*/ 38 w 616"/>
                <a:gd name="T39" fmla="*/ 518 h 633"/>
                <a:gd name="T40" fmla="*/ 59 w 616"/>
                <a:gd name="T41" fmla="*/ 569 h 633"/>
                <a:gd name="T42" fmla="*/ 84 w 616"/>
                <a:gd name="T43" fmla="*/ 612 h 633"/>
                <a:gd name="T44" fmla="*/ 97 w 616"/>
                <a:gd name="T45" fmla="*/ 633 h 633"/>
                <a:gd name="T46" fmla="*/ 592 w 616"/>
                <a:gd name="T47" fmla="*/ 13 h 633"/>
                <a:gd name="T48" fmla="*/ 562 w 616"/>
                <a:gd name="T49" fmla="*/ 16 h 633"/>
                <a:gd name="T50" fmla="*/ 535 w 616"/>
                <a:gd name="T51" fmla="*/ 18 h 633"/>
                <a:gd name="T52" fmla="*/ 508 w 616"/>
                <a:gd name="T53" fmla="*/ 21 h 633"/>
                <a:gd name="T54" fmla="*/ 479 w 616"/>
                <a:gd name="T55" fmla="*/ 21 h 633"/>
                <a:gd name="T56" fmla="*/ 452 w 616"/>
                <a:gd name="T57" fmla="*/ 18 h 633"/>
                <a:gd name="T58" fmla="*/ 425 w 616"/>
                <a:gd name="T59" fmla="*/ 13 h 633"/>
                <a:gd name="T60" fmla="*/ 395 w 616"/>
                <a:gd name="T61" fmla="*/ 8 h 633"/>
                <a:gd name="T62" fmla="*/ 369 w 616"/>
                <a:gd name="T63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6" h="633">
                  <a:moveTo>
                    <a:pt x="366" y="0"/>
                  </a:moveTo>
                  <a:lnTo>
                    <a:pt x="363" y="0"/>
                  </a:lnTo>
                  <a:lnTo>
                    <a:pt x="360" y="0"/>
                  </a:lnTo>
                  <a:lnTo>
                    <a:pt x="336" y="8"/>
                  </a:lnTo>
                  <a:lnTo>
                    <a:pt x="334" y="8"/>
                  </a:lnTo>
                  <a:lnTo>
                    <a:pt x="307" y="13"/>
                  </a:lnTo>
                  <a:lnTo>
                    <a:pt x="307" y="13"/>
                  </a:lnTo>
                  <a:lnTo>
                    <a:pt x="280" y="18"/>
                  </a:lnTo>
                  <a:lnTo>
                    <a:pt x="280" y="18"/>
                  </a:lnTo>
                  <a:lnTo>
                    <a:pt x="253" y="21"/>
                  </a:lnTo>
                  <a:lnTo>
                    <a:pt x="250" y="21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196" y="18"/>
                  </a:lnTo>
                  <a:lnTo>
                    <a:pt x="196" y="18"/>
                  </a:lnTo>
                  <a:lnTo>
                    <a:pt x="170" y="16"/>
                  </a:lnTo>
                  <a:lnTo>
                    <a:pt x="167" y="16"/>
                  </a:lnTo>
                  <a:lnTo>
                    <a:pt x="140" y="13"/>
                  </a:lnTo>
                  <a:lnTo>
                    <a:pt x="140" y="13"/>
                  </a:lnTo>
                  <a:lnTo>
                    <a:pt x="113" y="5"/>
                  </a:lnTo>
                  <a:lnTo>
                    <a:pt x="110" y="5"/>
                  </a:lnTo>
                  <a:lnTo>
                    <a:pt x="94" y="2"/>
                  </a:lnTo>
                  <a:lnTo>
                    <a:pt x="81" y="26"/>
                  </a:lnTo>
                  <a:lnTo>
                    <a:pt x="65" y="53"/>
                  </a:lnTo>
                  <a:lnTo>
                    <a:pt x="51" y="83"/>
                  </a:lnTo>
                  <a:lnTo>
                    <a:pt x="38" y="110"/>
                  </a:lnTo>
                  <a:lnTo>
                    <a:pt x="27" y="139"/>
                  </a:lnTo>
                  <a:lnTo>
                    <a:pt x="19" y="166"/>
                  </a:lnTo>
                  <a:lnTo>
                    <a:pt x="14" y="196"/>
                  </a:lnTo>
                  <a:lnTo>
                    <a:pt x="6" y="225"/>
                  </a:lnTo>
                  <a:lnTo>
                    <a:pt x="3" y="252"/>
                  </a:lnTo>
                  <a:lnTo>
                    <a:pt x="0" y="282"/>
                  </a:lnTo>
                  <a:lnTo>
                    <a:pt x="0" y="311"/>
                  </a:lnTo>
                  <a:lnTo>
                    <a:pt x="0" y="341"/>
                  </a:lnTo>
                  <a:lnTo>
                    <a:pt x="3" y="370"/>
                  </a:lnTo>
                  <a:lnTo>
                    <a:pt x="8" y="402"/>
                  </a:lnTo>
                  <a:lnTo>
                    <a:pt x="14" y="432"/>
                  </a:lnTo>
                  <a:lnTo>
                    <a:pt x="22" y="461"/>
                  </a:lnTo>
                  <a:lnTo>
                    <a:pt x="30" y="494"/>
                  </a:lnTo>
                  <a:lnTo>
                    <a:pt x="38" y="518"/>
                  </a:lnTo>
                  <a:lnTo>
                    <a:pt x="49" y="545"/>
                  </a:lnTo>
                  <a:lnTo>
                    <a:pt x="59" y="569"/>
                  </a:lnTo>
                  <a:lnTo>
                    <a:pt x="70" y="590"/>
                  </a:lnTo>
                  <a:lnTo>
                    <a:pt x="84" y="612"/>
                  </a:lnTo>
                  <a:lnTo>
                    <a:pt x="97" y="633"/>
                  </a:lnTo>
                  <a:lnTo>
                    <a:pt x="97" y="633"/>
                  </a:lnTo>
                  <a:lnTo>
                    <a:pt x="616" y="5"/>
                  </a:lnTo>
                  <a:lnTo>
                    <a:pt x="592" y="13"/>
                  </a:lnTo>
                  <a:lnTo>
                    <a:pt x="589" y="13"/>
                  </a:lnTo>
                  <a:lnTo>
                    <a:pt x="562" y="16"/>
                  </a:lnTo>
                  <a:lnTo>
                    <a:pt x="562" y="16"/>
                  </a:lnTo>
                  <a:lnTo>
                    <a:pt x="535" y="18"/>
                  </a:lnTo>
                  <a:lnTo>
                    <a:pt x="535" y="18"/>
                  </a:lnTo>
                  <a:lnTo>
                    <a:pt x="508" y="21"/>
                  </a:lnTo>
                  <a:lnTo>
                    <a:pt x="506" y="21"/>
                  </a:lnTo>
                  <a:lnTo>
                    <a:pt x="479" y="21"/>
                  </a:lnTo>
                  <a:lnTo>
                    <a:pt x="479" y="21"/>
                  </a:lnTo>
                  <a:lnTo>
                    <a:pt x="452" y="18"/>
                  </a:lnTo>
                  <a:lnTo>
                    <a:pt x="452" y="18"/>
                  </a:lnTo>
                  <a:lnTo>
                    <a:pt x="425" y="13"/>
                  </a:lnTo>
                  <a:lnTo>
                    <a:pt x="422" y="13"/>
                  </a:lnTo>
                  <a:lnTo>
                    <a:pt x="395" y="8"/>
                  </a:lnTo>
                  <a:lnTo>
                    <a:pt x="395" y="8"/>
                  </a:lnTo>
                  <a:lnTo>
                    <a:pt x="369" y="0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55E585B9-91A0-4B2F-A022-BDAAB2D31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" y="192"/>
              <a:ext cx="616" cy="633"/>
            </a:xfrm>
            <a:custGeom>
              <a:avLst/>
              <a:gdLst>
                <a:gd name="T0" fmla="*/ 363 w 616"/>
                <a:gd name="T1" fmla="*/ 0 h 633"/>
                <a:gd name="T2" fmla="*/ 336 w 616"/>
                <a:gd name="T3" fmla="*/ 8 h 633"/>
                <a:gd name="T4" fmla="*/ 307 w 616"/>
                <a:gd name="T5" fmla="*/ 13 h 633"/>
                <a:gd name="T6" fmla="*/ 280 w 616"/>
                <a:gd name="T7" fmla="*/ 18 h 633"/>
                <a:gd name="T8" fmla="*/ 253 w 616"/>
                <a:gd name="T9" fmla="*/ 21 h 633"/>
                <a:gd name="T10" fmla="*/ 223 w 616"/>
                <a:gd name="T11" fmla="*/ 21 h 633"/>
                <a:gd name="T12" fmla="*/ 196 w 616"/>
                <a:gd name="T13" fmla="*/ 18 h 633"/>
                <a:gd name="T14" fmla="*/ 170 w 616"/>
                <a:gd name="T15" fmla="*/ 16 h 633"/>
                <a:gd name="T16" fmla="*/ 140 w 616"/>
                <a:gd name="T17" fmla="*/ 13 h 633"/>
                <a:gd name="T18" fmla="*/ 113 w 616"/>
                <a:gd name="T19" fmla="*/ 5 h 633"/>
                <a:gd name="T20" fmla="*/ 94 w 616"/>
                <a:gd name="T21" fmla="*/ 2 h 633"/>
                <a:gd name="T22" fmla="*/ 65 w 616"/>
                <a:gd name="T23" fmla="*/ 53 h 633"/>
                <a:gd name="T24" fmla="*/ 38 w 616"/>
                <a:gd name="T25" fmla="*/ 110 h 633"/>
                <a:gd name="T26" fmla="*/ 19 w 616"/>
                <a:gd name="T27" fmla="*/ 166 h 633"/>
                <a:gd name="T28" fmla="*/ 6 w 616"/>
                <a:gd name="T29" fmla="*/ 225 h 633"/>
                <a:gd name="T30" fmla="*/ 0 w 616"/>
                <a:gd name="T31" fmla="*/ 282 h 633"/>
                <a:gd name="T32" fmla="*/ 0 w 616"/>
                <a:gd name="T33" fmla="*/ 341 h 633"/>
                <a:gd name="T34" fmla="*/ 8 w 616"/>
                <a:gd name="T35" fmla="*/ 402 h 633"/>
                <a:gd name="T36" fmla="*/ 22 w 616"/>
                <a:gd name="T37" fmla="*/ 461 h 633"/>
                <a:gd name="T38" fmla="*/ 38 w 616"/>
                <a:gd name="T39" fmla="*/ 518 h 633"/>
                <a:gd name="T40" fmla="*/ 59 w 616"/>
                <a:gd name="T41" fmla="*/ 569 h 633"/>
                <a:gd name="T42" fmla="*/ 84 w 616"/>
                <a:gd name="T43" fmla="*/ 612 h 633"/>
                <a:gd name="T44" fmla="*/ 97 w 616"/>
                <a:gd name="T45" fmla="*/ 633 h 633"/>
                <a:gd name="T46" fmla="*/ 592 w 616"/>
                <a:gd name="T47" fmla="*/ 13 h 633"/>
                <a:gd name="T48" fmla="*/ 562 w 616"/>
                <a:gd name="T49" fmla="*/ 16 h 633"/>
                <a:gd name="T50" fmla="*/ 535 w 616"/>
                <a:gd name="T51" fmla="*/ 18 h 633"/>
                <a:gd name="T52" fmla="*/ 508 w 616"/>
                <a:gd name="T53" fmla="*/ 21 h 633"/>
                <a:gd name="T54" fmla="*/ 479 w 616"/>
                <a:gd name="T55" fmla="*/ 21 h 633"/>
                <a:gd name="T56" fmla="*/ 452 w 616"/>
                <a:gd name="T57" fmla="*/ 18 h 633"/>
                <a:gd name="T58" fmla="*/ 425 w 616"/>
                <a:gd name="T59" fmla="*/ 13 h 633"/>
                <a:gd name="T60" fmla="*/ 395 w 616"/>
                <a:gd name="T61" fmla="*/ 8 h 633"/>
                <a:gd name="T62" fmla="*/ 369 w 616"/>
                <a:gd name="T63" fmla="*/ 0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16" h="633">
                  <a:moveTo>
                    <a:pt x="366" y="0"/>
                  </a:moveTo>
                  <a:lnTo>
                    <a:pt x="363" y="0"/>
                  </a:lnTo>
                  <a:lnTo>
                    <a:pt x="360" y="0"/>
                  </a:lnTo>
                  <a:lnTo>
                    <a:pt x="336" y="8"/>
                  </a:lnTo>
                  <a:lnTo>
                    <a:pt x="334" y="8"/>
                  </a:lnTo>
                  <a:lnTo>
                    <a:pt x="307" y="13"/>
                  </a:lnTo>
                  <a:lnTo>
                    <a:pt x="307" y="13"/>
                  </a:lnTo>
                  <a:lnTo>
                    <a:pt x="280" y="18"/>
                  </a:lnTo>
                  <a:lnTo>
                    <a:pt x="280" y="18"/>
                  </a:lnTo>
                  <a:lnTo>
                    <a:pt x="253" y="21"/>
                  </a:lnTo>
                  <a:lnTo>
                    <a:pt x="250" y="21"/>
                  </a:lnTo>
                  <a:lnTo>
                    <a:pt x="223" y="21"/>
                  </a:lnTo>
                  <a:lnTo>
                    <a:pt x="223" y="21"/>
                  </a:lnTo>
                  <a:lnTo>
                    <a:pt x="196" y="18"/>
                  </a:lnTo>
                  <a:lnTo>
                    <a:pt x="196" y="18"/>
                  </a:lnTo>
                  <a:lnTo>
                    <a:pt x="170" y="16"/>
                  </a:lnTo>
                  <a:lnTo>
                    <a:pt x="167" y="16"/>
                  </a:lnTo>
                  <a:lnTo>
                    <a:pt x="140" y="13"/>
                  </a:lnTo>
                  <a:lnTo>
                    <a:pt x="140" y="13"/>
                  </a:lnTo>
                  <a:lnTo>
                    <a:pt x="113" y="5"/>
                  </a:lnTo>
                  <a:lnTo>
                    <a:pt x="110" y="5"/>
                  </a:lnTo>
                  <a:lnTo>
                    <a:pt x="94" y="2"/>
                  </a:lnTo>
                  <a:lnTo>
                    <a:pt x="81" y="26"/>
                  </a:lnTo>
                  <a:lnTo>
                    <a:pt x="65" y="53"/>
                  </a:lnTo>
                  <a:lnTo>
                    <a:pt x="51" y="83"/>
                  </a:lnTo>
                  <a:lnTo>
                    <a:pt x="38" y="110"/>
                  </a:lnTo>
                  <a:lnTo>
                    <a:pt x="27" y="139"/>
                  </a:lnTo>
                  <a:lnTo>
                    <a:pt x="19" y="166"/>
                  </a:lnTo>
                  <a:lnTo>
                    <a:pt x="14" y="196"/>
                  </a:lnTo>
                  <a:lnTo>
                    <a:pt x="6" y="225"/>
                  </a:lnTo>
                  <a:lnTo>
                    <a:pt x="3" y="252"/>
                  </a:lnTo>
                  <a:lnTo>
                    <a:pt x="0" y="282"/>
                  </a:lnTo>
                  <a:lnTo>
                    <a:pt x="0" y="311"/>
                  </a:lnTo>
                  <a:lnTo>
                    <a:pt x="0" y="341"/>
                  </a:lnTo>
                  <a:lnTo>
                    <a:pt x="3" y="370"/>
                  </a:lnTo>
                  <a:lnTo>
                    <a:pt x="8" y="402"/>
                  </a:lnTo>
                  <a:lnTo>
                    <a:pt x="14" y="432"/>
                  </a:lnTo>
                  <a:lnTo>
                    <a:pt x="22" y="461"/>
                  </a:lnTo>
                  <a:lnTo>
                    <a:pt x="30" y="494"/>
                  </a:lnTo>
                  <a:lnTo>
                    <a:pt x="38" y="518"/>
                  </a:lnTo>
                  <a:lnTo>
                    <a:pt x="49" y="545"/>
                  </a:lnTo>
                  <a:lnTo>
                    <a:pt x="59" y="569"/>
                  </a:lnTo>
                  <a:lnTo>
                    <a:pt x="70" y="590"/>
                  </a:lnTo>
                  <a:lnTo>
                    <a:pt x="84" y="612"/>
                  </a:lnTo>
                  <a:lnTo>
                    <a:pt x="97" y="633"/>
                  </a:lnTo>
                  <a:lnTo>
                    <a:pt x="97" y="633"/>
                  </a:lnTo>
                  <a:lnTo>
                    <a:pt x="616" y="5"/>
                  </a:lnTo>
                  <a:lnTo>
                    <a:pt x="592" y="13"/>
                  </a:lnTo>
                  <a:lnTo>
                    <a:pt x="589" y="13"/>
                  </a:lnTo>
                  <a:lnTo>
                    <a:pt x="562" y="16"/>
                  </a:lnTo>
                  <a:lnTo>
                    <a:pt x="562" y="16"/>
                  </a:lnTo>
                  <a:lnTo>
                    <a:pt x="535" y="18"/>
                  </a:lnTo>
                  <a:lnTo>
                    <a:pt x="535" y="18"/>
                  </a:lnTo>
                  <a:lnTo>
                    <a:pt x="508" y="21"/>
                  </a:lnTo>
                  <a:lnTo>
                    <a:pt x="506" y="21"/>
                  </a:lnTo>
                  <a:lnTo>
                    <a:pt x="479" y="21"/>
                  </a:lnTo>
                  <a:lnTo>
                    <a:pt x="479" y="21"/>
                  </a:lnTo>
                  <a:lnTo>
                    <a:pt x="452" y="18"/>
                  </a:lnTo>
                  <a:lnTo>
                    <a:pt x="452" y="18"/>
                  </a:lnTo>
                  <a:lnTo>
                    <a:pt x="425" y="13"/>
                  </a:lnTo>
                  <a:lnTo>
                    <a:pt x="422" y="13"/>
                  </a:lnTo>
                  <a:lnTo>
                    <a:pt x="395" y="8"/>
                  </a:lnTo>
                  <a:lnTo>
                    <a:pt x="395" y="8"/>
                  </a:lnTo>
                  <a:lnTo>
                    <a:pt x="369" y="0"/>
                  </a:lnTo>
                  <a:lnTo>
                    <a:pt x="3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0CE32E78-CDCF-4883-AA73-E8B2BB544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" y="159"/>
              <a:ext cx="680" cy="693"/>
            </a:xfrm>
            <a:custGeom>
              <a:avLst/>
              <a:gdLst>
                <a:gd name="T0" fmla="*/ 249 w 253"/>
                <a:gd name="T1" fmla="*/ 0 h 258"/>
                <a:gd name="T2" fmla="*/ 220 w 253"/>
                <a:gd name="T3" fmla="*/ 6 h 258"/>
                <a:gd name="T4" fmla="*/ 191 w 253"/>
                <a:gd name="T5" fmla="*/ 8 h 258"/>
                <a:gd name="T6" fmla="*/ 162 w 253"/>
                <a:gd name="T7" fmla="*/ 3 h 258"/>
                <a:gd name="T8" fmla="*/ 150 w 253"/>
                <a:gd name="T9" fmla="*/ 0 h 258"/>
                <a:gd name="T10" fmla="*/ 146 w 253"/>
                <a:gd name="T11" fmla="*/ 0 h 258"/>
                <a:gd name="T12" fmla="*/ 134 w 253"/>
                <a:gd name="T13" fmla="*/ 3 h 258"/>
                <a:gd name="T14" fmla="*/ 105 w 253"/>
                <a:gd name="T15" fmla="*/ 8 h 258"/>
                <a:gd name="T16" fmla="*/ 76 w 253"/>
                <a:gd name="T17" fmla="*/ 6 h 258"/>
                <a:gd name="T18" fmla="*/ 47 w 253"/>
                <a:gd name="T19" fmla="*/ 0 h 258"/>
                <a:gd name="T20" fmla="*/ 42 w 253"/>
                <a:gd name="T21" fmla="*/ 0 h 258"/>
                <a:gd name="T22" fmla="*/ 41 w 253"/>
                <a:gd name="T23" fmla="*/ 1 h 258"/>
                <a:gd name="T24" fmla="*/ 38 w 253"/>
                <a:gd name="T25" fmla="*/ 5 h 258"/>
                <a:gd name="T26" fmla="*/ 31 w 253"/>
                <a:gd name="T27" fmla="*/ 16 h 258"/>
                <a:gd name="T28" fmla="*/ 20 w 253"/>
                <a:gd name="T29" fmla="*/ 38 h 258"/>
                <a:gd name="T30" fmla="*/ 15 w 253"/>
                <a:gd name="T31" fmla="*/ 49 h 258"/>
                <a:gd name="T32" fmla="*/ 8 w 253"/>
                <a:gd name="T33" fmla="*/ 71 h 258"/>
                <a:gd name="T34" fmla="*/ 5 w 253"/>
                <a:gd name="T35" fmla="*/ 82 h 258"/>
                <a:gd name="T36" fmla="*/ 1 w 253"/>
                <a:gd name="T37" fmla="*/ 105 h 258"/>
                <a:gd name="T38" fmla="*/ 0 w 253"/>
                <a:gd name="T39" fmla="*/ 117 h 258"/>
                <a:gd name="T40" fmla="*/ 0 w 253"/>
                <a:gd name="T41" fmla="*/ 140 h 258"/>
                <a:gd name="T42" fmla="*/ 1 w 253"/>
                <a:gd name="T43" fmla="*/ 152 h 258"/>
                <a:gd name="T44" fmla="*/ 5 w 253"/>
                <a:gd name="T45" fmla="*/ 175 h 258"/>
                <a:gd name="T46" fmla="*/ 8 w 253"/>
                <a:gd name="T47" fmla="*/ 188 h 258"/>
                <a:gd name="T48" fmla="*/ 15 w 253"/>
                <a:gd name="T49" fmla="*/ 210 h 258"/>
                <a:gd name="T50" fmla="*/ 19 w 253"/>
                <a:gd name="T51" fmla="*/ 219 h 258"/>
                <a:gd name="T52" fmla="*/ 28 w 253"/>
                <a:gd name="T53" fmla="*/ 238 h 258"/>
                <a:gd name="T54" fmla="*/ 33 w 253"/>
                <a:gd name="T55" fmla="*/ 247 h 258"/>
                <a:gd name="T56" fmla="*/ 41 w 253"/>
                <a:gd name="T57" fmla="*/ 258 h 258"/>
                <a:gd name="T58" fmla="*/ 43 w 253"/>
                <a:gd name="T59" fmla="*/ 240 h 258"/>
                <a:gd name="T60" fmla="*/ 30 w 253"/>
                <a:gd name="T61" fmla="*/ 215 h 258"/>
                <a:gd name="T62" fmla="*/ 20 w 253"/>
                <a:gd name="T63" fmla="*/ 184 h 258"/>
                <a:gd name="T64" fmla="*/ 13 w 253"/>
                <a:gd name="T65" fmla="*/ 150 h 258"/>
                <a:gd name="T66" fmla="*/ 12 w 253"/>
                <a:gd name="T67" fmla="*/ 117 h 258"/>
                <a:gd name="T68" fmla="*/ 17 w 253"/>
                <a:gd name="T69" fmla="*/ 85 h 258"/>
                <a:gd name="T70" fmla="*/ 26 w 253"/>
                <a:gd name="T71" fmla="*/ 53 h 258"/>
                <a:gd name="T72" fmla="*/ 42 w 253"/>
                <a:gd name="T73" fmla="*/ 22 h 258"/>
                <a:gd name="T74" fmla="*/ 54 w 253"/>
                <a:gd name="T75" fmla="*/ 14 h 258"/>
                <a:gd name="T76" fmla="*/ 74 w 253"/>
                <a:gd name="T77" fmla="*/ 18 h 258"/>
                <a:gd name="T78" fmla="*/ 85 w 253"/>
                <a:gd name="T79" fmla="*/ 19 h 258"/>
                <a:gd name="T80" fmla="*/ 105 w 253"/>
                <a:gd name="T81" fmla="*/ 20 h 258"/>
                <a:gd name="T82" fmla="*/ 116 w 253"/>
                <a:gd name="T83" fmla="*/ 19 h 258"/>
                <a:gd name="T84" fmla="*/ 136 w 253"/>
                <a:gd name="T85" fmla="*/ 15 h 258"/>
                <a:gd name="T86" fmla="*/ 147 w 253"/>
                <a:gd name="T87" fmla="*/ 12 h 258"/>
                <a:gd name="T88" fmla="*/ 159 w 253"/>
                <a:gd name="T89" fmla="*/ 15 h 258"/>
                <a:gd name="T90" fmla="*/ 170 w 253"/>
                <a:gd name="T91" fmla="*/ 17 h 258"/>
                <a:gd name="T92" fmla="*/ 190 w 253"/>
                <a:gd name="T93" fmla="*/ 20 h 258"/>
                <a:gd name="T94" fmla="*/ 201 w 253"/>
                <a:gd name="T95" fmla="*/ 20 h 258"/>
                <a:gd name="T96" fmla="*/ 221 w 253"/>
                <a:gd name="T97" fmla="*/ 18 h 258"/>
                <a:gd name="T98" fmla="*/ 232 w 253"/>
                <a:gd name="T99" fmla="*/ 17 h 258"/>
                <a:gd name="T100" fmla="*/ 250 w 253"/>
                <a:gd name="T10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3" h="258">
                  <a:moveTo>
                    <a:pt x="250" y="0"/>
                  </a:moveTo>
                  <a:cubicBezTo>
                    <a:pt x="250" y="0"/>
                    <a:pt x="249" y="0"/>
                    <a:pt x="249" y="0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39" y="3"/>
                    <a:pt x="239" y="3"/>
                    <a:pt x="239" y="3"/>
                  </a:cubicBezTo>
                  <a:cubicBezTo>
                    <a:pt x="229" y="5"/>
                    <a:pt x="229" y="5"/>
                    <a:pt x="229" y="5"/>
                  </a:cubicBezTo>
                  <a:cubicBezTo>
                    <a:pt x="220" y="6"/>
                    <a:pt x="220" y="6"/>
                    <a:pt x="220" y="6"/>
                  </a:cubicBezTo>
                  <a:cubicBezTo>
                    <a:pt x="210" y="7"/>
                    <a:pt x="210" y="7"/>
                    <a:pt x="210" y="7"/>
                  </a:cubicBezTo>
                  <a:cubicBezTo>
                    <a:pt x="200" y="8"/>
                    <a:pt x="200" y="8"/>
                    <a:pt x="200" y="8"/>
                  </a:cubicBezTo>
                  <a:cubicBezTo>
                    <a:pt x="191" y="8"/>
                    <a:pt x="191" y="8"/>
                    <a:pt x="191" y="8"/>
                  </a:cubicBezTo>
                  <a:cubicBezTo>
                    <a:pt x="181" y="7"/>
                    <a:pt x="181" y="7"/>
                    <a:pt x="181" y="7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62" y="3"/>
                    <a:pt x="162" y="3"/>
                    <a:pt x="162" y="3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4" y="3"/>
                    <a:pt x="134" y="3"/>
                    <a:pt x="134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05" y="8"/>
                    <a:pt x="105" y="8"/>
                    <a:pt x="10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5" y="0"/>
                  </a:cubicBezTo>
                  <a:cubicBezTo>
                    <a:pt x="44" y="0"/>
                    <a:pt x="43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0" y="2"/>
                    <a:pt x="40" y="2"/>
                    <a:pt x="39" y="3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1" y="152"/>
                    <a:pt x="1" y="152"/>
                    <a:pt x="1" y="152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5" y="175"/>
                    <a:pt x="5" y="175"/>
                    <a:pt x="5" y="175"/>
                  </a:cubicBezTo>
                  <a:cubicBezTo>
                    <a:pt x="5" y="176"/>
                    <a:pt x="5" y="176"/>
                    <a:pt x="5" y="176"/>
                  </a:cubicBezTo>
                  <a:cubicBezTo>
                    <a:pt x="8" y="187"/>
                    <a:pt x="8" y="187"/>
                    <a:pt x="8" y="187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5" y="210"/>
                    <a:pt x="15" y="210"/>
                    <a:pt x="15" y="210"/>
                  </a:cubicBezTo>
                  <a:cubicBezTo>
                    <a:pt x="19" y="219"/>
                    <a:pt x="19" y="219"/>
                    <a:pt x="19" y="219"/>
                  </a:cubicBezTo>
                  <a:cubicBezTo>
                    <a:pt x="19" y="219"/>
                    <a:pt x="19" y="219"/>
                    <a:pt x="19" y="219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23" y="229"/>
                    <a:pt x="23" y="229"/>
                    <a:pt x="23" y="229"/>
                  </a:cubicBezTo>
                  <a:cubicBezTo>
                    <a:pt x="28" y="238"/>
                    <a:pt x="28" y="238"/>
                    <a:pt x="28" y="238"/>
                  </a:cubicBezTo>
                  <a:cubicBezTo>
                    <a:pt x="28" y="238"/>
                    <a:pt x="28" y="238"/>
                    <a:pt x="28" y="238"/>
                  </a:cubicBezTo>
                  <a:cubicBezTo>
                    <a:pt x="33" y="246"/>
                    <a:pt x="33" y="246"/>
                    <a:pt x="33" y="246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8" y="255"/>
                    <a:pt x="38" y="255"/>
                    <a:pt x="38" y="255"/>
                  </a:cubicBezTo>
                  <a:cubicBezTo>
                    <a:pt x="38" y="255"/>
                    <a:pt x="38" y="255"/>
                    <a:pt x="38" y="255"/>
                  </a:cubicBezTo>
                  <a:cubicBezTo>
                    <a:pt x="41" y="258"/>
                    <a:pt x="41" y="258"/>
                    <a:pt x="41" y="258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8" y="248"/>
                    <a:pt x="48" y="248"/>
                    <a:pt x="48" y="248"/>
                  </a:cubicBezTo>
                  <a:cubicBezTo>
                    <a:pt x="43" y="240"/>
                    <a:pt x="43" y="240"/>
                    <a:pt x="43" y="240"/>
                  </a:cubicBezTo>
                  <a:cubicBezTo>
                    <a:pt x="38" y="232"/>
                    <a:pt x="38" y="232"/>
                    <a:pt x="38" y="232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26" y="205"/>
                    <a:pt x="26" y="205"/>
                    <a:pt x="26" y="205"/>
                  </a:cubicBezTo>
                  <a:cubicBezTo>
                    <a:pt x="23" y="196"/>
                    <a:pt x="23" y="196"/>
                    <a:pt x="23" y="196"/>
                  </a:cubicBezTo>
                  <a:cubicBezTo>
                    <a:pt x="20" y="184"/>
                    <a:pt x="20" y="184"/>
                    <a:pt x="20" y="184"/>
                  </a:cubicBezTo>
                  <a:cubicBezTo>
                    <a:pt x="17" y="173"/>
                    <a:pt x="17" y="173"/>
                    <a:pt x="17" y="173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39"/>
                    <a:pt x="12" y="139"/>
                    <a:pt x="12" y="139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2" y="117"/>
                    <a:pt x="12" y="117"/>
                    <a:pt x="12" y="117"/>
                  </a:cubicBezTo>
                  <a:cubicBezTo>
                    <a:pt x="13" y="106"/>
                    <a:pt x="13" y="106"/>
                    <a:pt x="13" y="106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2" y="64"/>
                    <a:pt x="22" y="64"/>
                    <a:pt x="22" y="6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5" y="18"/>
                    <a:pt x="75" y="18"/>
                    <a:pt x="75" y="18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6" y="2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36" y="15"/>
                    <a:pt x="136" y="15"/>
                    <a:pt x="136" y="15"/>
                  </a:cubicBezTo>
                  <a:cubicBezTo>
                    <a:pt x="137" y="15"/>
                    <a:pt x="137" y="15"/>
                    <a:pt x="137" y="15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9" y="12"/>
                    <a:pt x="149" y="12"/>
                    <a:pt x="149" y="12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80" y="19"/>
                    <a:pt x="180" y="19"/>
                    <a:pt x="180" y="19"/>
                  </a:cubicBezTo>
                  <a:cubicBezTo>
                    <a:pt x="180" y="19"/>
                    <a:pt x="180" y="19"/>
                    <a:pt x="180" y="19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200" y="20"/>
                    <a:pt x="200" y="20"/>
                    <a:pt x="200" y="20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211" y="19"/>
                    <a:pt x="211" y="19"/>
                    <a:pt x="211" y="19"/>
                  </a:cubicBezTo>
                  <a:cubicBezTo>
                    <a:pt x="211" y="19"/>
                    <a:pt x="211" y="19"/>
                    <a:pt x="211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31" y="17"/>
                    <a:pt x="231" y="17"/>
                    <a:pt x="231" y="17"/>
                  </a:cubicBezTo>
                  <a:cubicBezTo>
                    <a:pt x="232" y="17"/>
                    <a:pt x="232" y="17"/>
                    <a:pt x="232" y="17"/>
                  </a:cubicBezTo>
                  <a:cubicBezTo>
                    <a:pt x="241" y="14"/>
                    <a:pt x="241" y="14"/>
                    <a:pt x="241" y="14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52" y="0"/>
                    <a:pt x="251" y="0"/>
                    <a:pt x="250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72" name="Group 100">
            <a:extLst>
              <a:ext uri="{FF2B5EF4-FFF2-40B4-BE49-F238E27FC236}">
                <a16:creationId xmlns:a16="http://schemas.microsoft.com/office/drawing/2014/main" id="{8A7C967D-D9AA-46E4-B5D9-4F9061D5A77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70348" y="1562407"/>
            <a:ext cx="944300" cy="761751"/>
            <a:chOff x="6" y="6"/>
            <a:chExt cx="1676" cy="1352"/>
          </a:xfrm>
        </p:grpSpPr>
        <p:sp>
          <p:nvSpPr>
            <p:cNvPr id="73" name="Rectangle 101">
              <a:extLst>
                <a:ext uri="{FF2B5EF4-FFF2-40B4-BE49-F238E27FC236}">
                  <a16:creationId xmlns:a16="http://schemas.microsoft.com/office/drawing/2014/main" id="{B22B63A5-7B20-4BE4-9E8D-5B3DB3035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729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accent4"/>
              </a:solidFill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74" name="Rectangle 102">
              <a:extLst>
                <a:ext uri="{FF2B5EF4-FFF2-40B4-BE49-F238E27FC236}">
                  <a16:creationId xmlns:a16="http://schemas.microsoft.com/office/drawing/2014/main" id="{499BC2BF-766F-456E-BC6A-03B7513CB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75" name="Rectangle 104">
              <a:extLst>
                <a:ext uri="{FF2B5EF4-FFF2-40B4-BE49-F238E27FC236}">
                  <a16:creationId xmlns:a16="http://schemas.microsoft.com/office/drawing/2014/main" id="{8C357D7F-3944-46FD-8BF6-73891BF74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629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76" name="Rectangle 106">
              <a:extLst>
                <a:ext uri="{FF2B5EF4-FFF2-40B4-BE49-F238E27FC236}">
                  <a16:creationId xmlns:a16="http://schemas.microsoft.com/office/drawing/2014/main" id="{780C8A62-3B29-4F18-9CF2-8278CB1182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811"/>
              <a:ext cx="1103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77" name="Rectangle 108">
              <a:extLst>
                <a:ext uri="{FF2B5EF4-FFF2-40B4-BE49-F238E27FC236}">
                  <a16:creationId xmlns:a16="http://schemas.microsoft.com/office/drawing/2014/main" id="{DC52F885-E87D-4FD6-818B-841CE89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994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78" name="Rectangle 110">
              <a:extLst>
                <a:ext uri="{FF2B5EF4-FFF2-40B4-BE49-F238E27FC236}">
                  <a16:creationId xmlns:a16="http://schemas.microsoft.com/office/drawing/2014/main" id="{9034F464-2C48-45B7-874D-85C44187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" y="1187"/>
              <a:ext cx="110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79" name="Freeform 112">
              <a:extLst>
                <a:ext uri="{FF2B5EF4-FFF2-40B4-BE49-F238E27FC236}">
                  <a16:creationId xmlns:a16="http://schemas.microsoft.com/office/drawing/2014/main" id="{A209EE44-1657-4EF9-ACA5-01BAEF85A7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" y="800"/>
              <a:ext cx="688" cy="387"/>
            </a:xfrm>
            <a:custGeom>
              <a:avLst/>
              <a:gdLst>
                <a:gd name="T0" fmla="*/ 238 w 688"/>
                <a:gd name="T1" fmla="*/ 365 h 387"/>
                <a:gd name="T2" fmla="*/ 0 w 688"/>
                <a:gd name="T3" fmla="*/ 365 h 387"/>
                <a:gd name="T4" fmla="*/ 0 w 688"/>
                <a:gd name="T5" fmla="*/ 387 h 387"/>
                <a:gd name="T6" fmla="*/ 211 w 688"/>
                <a:gd name="T7" fmla="*/ 387 h 387"/>
                <a:gd name="T8" fmla="*/ 238 w 688"/>
                <a:gd name="T9" fmla="*/ 365 h 387"/>
                <a:gd name="T10" fmla="*/ 463 w 688"/>
                <a:gd name="T11" fmla="*/ 183 h 387"/>
                <a:gd name="T12" fmla="*/ 0 w 688"/>
                <a:gd name="T13" fmla="*/ 183 h 387"/>
                <a:gd name="T14" fmla="*/ 0 w 688"/>
                <a:gd name="T15" fmla="*/ 194 h 387"/>
                <a:gd name="T16" fmla="*/ 450 w 688"/>
                <a:gd name="T17" fmla="*/ 194 h 387"/>
                <a:gd name="T18" fmla="*/ 463 w 688"/>
                <a:gd name="T19" fmla="*/ 183 h 387"/>
                <a:gd name="T20" fmla="*/ 688 w 688"/>
                <a:gd name="T21" fmla="*/ 0 h 387"/>
                <a:gd name="T22" fmla="*/ 0 w 688"/>
                <a:gd name="T23" fmla="*/ 0 h 387"/>
                <a:gd name="T24" fmla="*/ 0 w 688"/>
                <a:gd name="T25" fmla="*/ 11 h 387"/>
                <a:gd name="T26" fmla="*/ 674 w 688"/>
                <a:gd name="T27" fmla="*/ 11 h 387"/>
                <a:gd name="T28" fmla="*/ 688 w 688"/>
                <a:gd name="T29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8" h="387">
                  <a:moveTo>
                    <a:pt x="238" y="365"/>
                  </a:moveTo>
                  <a:lnTo>
                    <a:pt x="0" y="365"/>
                  </a:lnTo>
                  <a:lnTo>
                    <a:pt x="0" y="387"/>
                  </a:lnTo>
                  <a:lnTo>
                    <a:pt x="211" y="387"/>
                  </a:lnTo>
                  <a:lnTo>
                    <a:pt x="238" y="365"/>
                  </a:lnTo>
                  <a:moveTo>
                    <a:pt x="463" y="183"/>
                  </a:moveTo>
                  <a:lnTo>
                    <a:pt x="0" y="183"/>
                  </a:lnTo>
                  <a:lnTo>
                    <a:pt x="0" y="194"/>
                  </a:lnTo>
                  <a:lnTo>
                    <a:pt x="450" y="194"/>
                  </a:lnTo>
                  <a:lnTo>
                    <a:pt x="463" y="183"/>
                  </a:lnTo>
                  <a:moveTo>
                    <a:pt x="688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674" y="11"/>
                  </a:lnTo>
                  <a:lnTo>
                    <a:pt x="6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80" name="Freeform 114">
              <a:extLst>
                <a:ext uri="{FF2B5EF4-FFF2-40B4-BE49-F238E27FC236}">
                  <a16:creationId xmlns:a16="http://schemas.microsoft.com/office/drawing/2014/main" id="{C823F724-A661-4BAC-A057-37AF5BC10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629"/>
              <a:ext cx="899" cy="171"/>
            </a:xfrm>
            <a:custGeom>
              <a:avLst/>
              <a:gdLst>
                <a:gd name="T0" fmla="*/ 899 w 899"/>
                <a:gd name="T1" fmla="*/ 0 h 171"/>
                <a:gd name="T2" fmla="*/ 0 w 899"/>
                <a:gd name="T3" fmla="*/ 0 h 171"/>
                <a:gd name="T4" fmla="*/ 0 w 899"/>
                <a:gd name="T5" fmla="*/ 171 h 171"/>
                <a:gd name="T6" fmla="*/ 688 w 899"/>
                <a:gd name="T7" fmla="*/ 171 h 171"/>
                <a:gd name="T8" fmla="*/ 899 w 899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9" h="171">
                  <a:moveTo>
                    <a:pt x="899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688" y="171"/>
                  </a:lnTo>
                  <a:lnTo>
                    <a:pt x="89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81" name="Freeform 116">
              <a:extLst>
                <a:ext uri="{FF2B5EF4-FFF2-40B4-BE49-F238E27FC236}">
                  <a16:creationId xmlns:a16="http://schemas.microsoft.com/office/drawing/2014/main" id="{CB1DEBA9-7AC9-4A44-AAE3-FBE863B22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811"/>
              <a:ext cx="674" cy="172"/>
            </a:xfrm>
            <a:custGeom>
              <a:avLst/>
              <a:gdLst>
                <a:gd name="T0" fmla="*/ 674 w 674"/>
                <a:gd name="T1" fmla="*/ 0 h 172"/>
                <a:gd name="T2" fmla="*/ 0 w 674"/>
                <a:gd name="T3" fmla="*/ 0 h 172"/>
                <a:gd name="T4" fmla="*/ 0 w 674"/>
                <a:gd name="T5" fmla="*/ 172 h 172"/>
                <a:gd name="T6" fmla="*/ 463 w 674"/>
                <a:gd name="T7" fmla="*/ 172 h 172"/>
                <a:gd name="T8" fmla="*/ 674 w 674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4" h="172">
                  <a:moveTo>
                    <a:pt x="674" y="0"/>
                  </a:moveTo>
                  <a:lnTo>
                    <a:pt x="0" y="0"/>
                  </a:lnTo>
                  <a:lnTo>
                    <a:pt x="0" y="172"/>
                  </a:lnTo>
                  <a:lnTo>
                    <a:pt x="463" y="172"/>
                  </a:lnTo>
                  <a:lnTo>
                    <a:pt x="6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82" name="Freeform 118">
              <a:extLst>
                <a:ext uri="{FF2B5EF4-FFF2-40B4-BE49-F238E27FC236}">
                  <a16:creationId xmlns:a16="http://schemas.microsoft.com/office/drawing/2014/main" id="{2E0F41FE-A55C-4AA3-B435-8522C723B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994"/>
              <a:ext cx="450" cy="171"/>
            </a:xfrm>
            <a:custGeom>
              <a:avLst/>
              <a:gdLst>
                <a:gd name="T0" fmla="*/ 450 w 450"/>
                <a:gd name="T1" fmla="*/ 0 h 171"/>
                <a:gd name="T2" fmla="*/ 0 w 450"/>
                <a:gd name="T3" fmla="*/ 0 h 171"/>
                <a:gd name="T4" fmla="*/ 0 w 450"/>
                <a:gd name="T5" fmla="*/ 171 h 171"/>
                <a:gd name="T6" fmla="*/ 238 w 450"/>
                <a:gd name="T7" fmla="*/ 171 h 171"/>
                <a:gd name="T8" fmla="*/ 450 w 450"/>
                <a:gd name="T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171">
                  <a:moveTo>
                    <a:pt x="450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38" y="171"/>
                  </a:lnTo>
                  <a:lnTo>
                    <a:pt x="45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83" name="Freeform 120">
              <a:extLst>
                <a:ext uri="{FF2B5EF4-FFF2-40B4-BE49-F238E27FC236}">
                  <a16:creationId xmlns:a16="http://schemas.microsoft.com/office/drawing/2014/main" id="{5FE5B90C-9E0F-4BAE-9722-5A178BFF0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187"/>
              <a:ext cx="211" cy="171"/>
            </a:xfrm>
            <a:custGeom>
              <a:avLst/>
              <a:gdLst>
                <a:gd name="T0" fmla="*/ 211 w 211"/>
                <a:gd name="T1" fmla="*/ 0 h 171"/>
                <a:gd name="T2" fmla="*/ 0 w 211"/>
                <a:gd name="T3" fmla="*/ 0 h 171"/>
                <a:gd name="T4" fmla="*/ 0 w 211"/>
                <a:gd name="T5" fmla="*/ 171 h 171"/>
                <a:gd name="T6" fmla="*/ 211 w 211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71">
                  <a:moveTo>
                    <a:pt x="211" y="0"/>
                  </a:moveTo>
                  <a:lnTo>
                    <a:pt x="0" y="0"/>
                  </a:lnTo>
                  <a:lnTo>
                    <a:pt x="0" y="171"/>
                  </a:lnTo>
                  <a:lnTo>
                    <a:pt x="2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  <p:sp>
          <p:nvSpPr>
            <p:cNvPr id="84" name="Freeform 121">
              <a:extLst>
                <a:ext uri="{FF2B5EF4-FFF2-40B4-BE49-F238E27FC236}">
                  <a16:creationId xmlns:a16="http://schemas.microsoft.com/office/drawing/2014/main" id="{3E27150F-9338-481D-86E2-4631F06D8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" y="6"/>
              <a:ext cx="857" cy="623"/>
            </a:xfrm>
            <a:custGeom>
              <a:avLst/>
              <a:gdLst>
                <a:gd name="T0" fmla="*/ 60 w 320"/>
                <a:gd name="T1" fmla="*/ 232 h 232"/>
                <a:gd name="T2" fmla="*/ 60 w 320"/>
                <a:gd name="T3" fmla="*/ 164 h 232"/>
                <a:gd name="T4" fmla="*/ 160 w 320"/>
                <a:gd name="T5" fmla="*/ 64 h 232"/>
                <a:gd name="T6" fmla="*/ 260 w 320"/>
                <a:gd name="T7" fmla="*/ 164 h 232"/>
                <a:gd name="T8" fmla="*/ 260 w 320"/>
                <a:gd name="T9" fmla="*/ 232 h 232"/>
                <a:gd name="T10" fmla="*/ 320 w 320"/>
                <a:gd name="T11" fmla="*/ 232 h 232"/>
                <a:gd name="T12" fmla="*/ 320 w 320"/>
                <a:gd name="T13" fmla="*/ 160 h 232"/>
                <a:gd name="T14" fmla="*/ 160 w 320"/>
                <a:gd name="T15" fmla="*/ 0 h 232"/>
                <a:gd name="T16" fmla="*/ 0 w 320"/>
                <a:gd name="T17" fmla="*/ 160 h 232"/>
                <a:gd name="T18" fmla="*/ 0 w 320"/>
                <a:gd name="T19" fmla="*/ 232 h 232"/>
                <a:gd name="T20" fmla="*/ 60 w 320"/>
                <a:gd name="T2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0" h="232">
                  <a:moveTo>
                    <a:pt x="60" y="232"/>
                  </a:moveTo>
                  <a:cubicBezTo>
                    <a:pt x="60" y="164"/>
                    <a:pt x="60" y="164"/>
                    <a:pt x="60" y="164"/>
                  </a:cubicBezTo>
                  <a:cubicBezTo>
                    <a:pt x="60" y="109"/>
                    <a:pt x="105" y="64"/>
                    <a:pt x="160" y="64"/>
                  </a:cubicBezTo>
                  <a:cubicBezTo>
                    <a:pt x="215" y="64"/>
                    <a:pt x="260" y="109"/>
                    <a:pt x="260" y="164"/>
                  </a:cubicBezTo>
                  <a:cubicBezTo>
                    <a:pt x="260" y="232"/>
                    <a:pt x="260" y="232"/>
                    <a:pt x="260" y="232"/>
                  </a:cubicBezTo>
                  <a:cubicBezTo>
                    <a:pt x="320" y="232"/>
                    <a:pt x="320" y="232"/>
                    <a:pt x="320" y="232"/>
                  </a:cubicBezTo>
                  <a:cubicBezTo>
                    <a:pt x="320" y="160"/>
                    <a:pt x="320" y="160"/>
                    <a:pt x="320" y="160"/>
                  </a:cubicBezTo>
                  <a:cubicBezTo>
                    <a:pt x="320" y="72"/>
                    <a:pt x="248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60" y="232"/>
                    <a:pt x="60" y="232"/>
                    <a:pt x="60" y="232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accent4"/>
              </a:solidFill>
              <a:miter lim="800000"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 dirty="0">
                <a:solidFill>
                  <a:srgbClr val="505050"/>
                </a:solidFill>
              </a:endParaRPr>
            </a:p>
          </p:txBody>
        </p:sp>
      </p:grpSp>
      <p:grpSp>
        <p:nvGrpSpPr>
          <p:cNvPr id="85" name="Group 422">
            <a:extLst>
              <a:ext uri="{FF2B5EF4-FFF2-40B4-BE49-F238E27FC236}">
                <a16:creationId xmlns:a16="http://schemas.microsoft.com/office/drawing/2014/main" id="{579F6ACC-C89B-40AB-9994-0C10B2573952}"/>
              </a:ext>
            </a:extLst>
          </p:cNvPr>
          <p:cNvGrpSpPr/>
          <p:nvPr/>
        </p:nvGrpSpPr>
        <p:grpSpPr>
          <a:xfrm rot="3268358">
            <a:off x="10936873" y="4663694"/>
            <a:ext cx="1189841" cy="724269"/>
            <a:chOff x="901894" y="2867179"/>
            <a:chExt cx="3593019" cy="1974936"/>
          </a:xfrm>
          <a:solidFill>
            <a:schemeClr val="accent4"/>
          </a:solidFill>
        </p:grpSpPr>
        <p:sp>
          <p:nvSpPr>
            <p:cNvPr id="86" name="Rectangle 29">
              <a:extLst>
                <a:ext uri="{FF2B5EF4-FFF2-40B4-BE49-F238E27FC236}">
                  <a16:creationId xmlns:a16="http://schemas.microsoft.com/office/drawing/2014/main" id="{857D0A31-9AD5-4245-914D-4F7516CD0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7744" y="3811146"/>
              <a:ext cx="1707169" cy="1150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kern="0" dirty="0">
                <a:solidFill>
                  <a:srgbClr val="000000"/>
                </a:solidFill>
              </a:endParaRPr>
            </a:p>
          </p:txBody>
        </p:sp>
        <p:sp>
          <p:nvSpPr>
            <p:cNvPr id="87" name="Oval 31">
              <a:extLst>
                <a:ext uri="{FF2B5EF4-FFF2-40B4-BE49-F238E27FC236}">
                  <a16:creationId xmlns:a16="http://schemas.microsoft.com/office/drawing/2014/main" id="{DF64646E-4A96-4FAC-BA0D-5CF9E7EFE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894" y="2867179"/>
              <a:ext cx="1978048" cy="19749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kern="0" dirty="0">
                <a:solidFill>
                  <a:srgbClr val="000000"/>
                </a:solidFill>
              </a:endParaRPr>
            </a:p>
          </p:txBody>
        </p:sp>
        <p:sp>
          <p:nvSpPr>
            <p:cNvPr id="88" name="Oval 32">
              <a:extLst>
                <a:ext uri="{FF2B5EF4-FFF2-40B4-BE49-F238E27FC236}">
                  <a16:creationId xmlns:a16="http://schemas.microsoft.com/office/drawing/2014/main" id="{21547BFD-582D-4C4A-BF0E-E7762250C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831" y="2958999"/>
              <a:ext cx="1792849" cy="1792850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92">
                <a:defRPr/>
              </a:pPr>
              <a:endParaRPr lang="en-US" sz="1765" kern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89" name="Group 434">
            <a:extLst>
              <a:ext uri="{FF2B5EF4-FFF2-40B4-BE49-F238E27FC236}">
                <a16:creationId xmlns:a16="http://schemas.microsoft.com/office/drawing/2014/main" id="{06B3C509-FE57-4C6F-A150-E71D2563BFE3}"/>
              </a:ext>
            </a:extLst>
          </p:cNvPr>
          <p:cNvGrpSpPr/>
          <p:nvPr/>
        </p:nvGrpSpPr>
        <p:grpSpPr>
          <a:xfrm>
            <a:off x="7087644" y="4813013"/>
            <a:ext cx="2449509" cy="1485904"/>
            <a:chOff x="7456692" y="5141320"/>
            <a:chExt cx="1846279" cy="1256281"/>
          </a:xfrm>
        </p:grpSpPr>
        <p:sp>
          <p:nvSpPr>
            <p:cNvPr id="90" name="Rectangle 437">
              <a:extLst>
                <a:ext uri="{FF2B5EF4-FFF2-40B4-BE49-F238E27FC236}">
                  <a16:creationId xmlns:a16="http://schemas.microsoft.com/office/drawing/2014/main" id="{1F50F6A3-FC41-477F-868D-7605BEA77A02}"/>
                </a:ext>
              </a:extLst>
            </p:cNvPr>
            <p:cNvSpPr/>
            <p:nvPr/>
          </p:nvSpPr>
          <p:spPr bwMode="auto">
            <a:xfrm>
              <a:off x="7469703" y="5141320"/>
              <a:ext cx="1812712" cy="1256281"/>
            </a:xfrm>
            <a:prstGeom prst="rect">
              <a:avLst/>
            </a:prstGeom>
            <a:solidFill>
              <a:srgbClr val="44546A">
                <a:lumMod val="10000"/>
                <a:lumOff val="90000"/>
              </a:srgb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1" name="Picture 436">
              <a:extLst>
                <a:ext uri="{FF2B5EF4-FFF2-40B4-BE49-F238E27FC236}">
                  <a16:creationId xmlns:a16="http://schemas.microsoft.com/office/drawing/2014/main" id="{BAF0AC4B-2D06-4494-B86D-741C37DA3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56692" y="5185495"/>
              <a:ext cx="1846279" cy="1120433"/>
            </a:xfrm>
            <a:prstGeom prst="rect">
              <a:avLst/>
            </a:prstGeom>
          </p:spPr>
        </p:pic>
      </p:grpSp>
      <p:sp>
        <p:nvSpPr>
          <p:cNvPr id="57" name="Rectangle 5">
            <a:extLst>
              <a:ext uri="{FF2B5EF4-FFF2-40B4-BE49-F238E27FC236}">
                <a16:creationId xmlns:a16="http://schemas.microsoft.com/office/drawing/2014/main" id="{075337B3-2C64-4DE1-93A9-A9547A1BAA3B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6152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" presetClass="emp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85185E-6 L 2.5E-6 0.02824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64" presetClass="pat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2824 L 2.5E-6 1.85185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1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5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" grpId="0" animBg="1"/>
      <p:bldP spid="6" grpId="0"/>
      <p:bldP spid="7" grpId="0"/>
      <p:bldP spid="7" grpId="1"/>
      <p:bldP spid="7" grpId="2"/>
      <p:bldP spid="38" grpId="0"/>
      <p:bldP spid="47" grpId="0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752338-171D-4251-ACDF-676C88EE5C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14375"/>
            <a:ext cx="12192000" cy="1022350"/>
          </a:xfrm>
        </p:spPr>
        <p:txBody>
          <a:bodyPr/>
          <a:lstStyle/>
          <a:p>
            <a:pPr algn="ctr"/>
            <a:r>
              <a:rPr lang="en-US" dirty="0"/>
              <a:t>Azure AD Privileged Identity Management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003F266-E145-4433-A493-6990DBFD518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0332" y="1960563"/>
            <a:ext cx="10306930" cy="418306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Manage, control, and monitor access within your organization</a:t>
            </a:r>
          </a:p>
          <a:p>
            <a:pPr lvl="1"/>
            <a:r>
              <a:rPr lang="en-US" dirty="0"/>
              <a:t>Includes resources in Azure AD, Office 365 or Microsoft Intune</a:t>
            </a:r>
            <a:endParaRPr lang="en-US" sz="2800" dirty="0"/>
          </a:p>
          <a:p>
            <a:r>
              <a:rPr lang="en-US" sz="2800" dirty="0"/>
              <a:t>Goal: minimize the number of people who have access to secure information or resources</a:t>
            </a:r>
          </a:p>
          <a:p>
            <a:r>
              <a:rPr lang="en-US" sz="2800" dirty="0"/>
              <a:t>Enable on-demand, "just in time" administrative access to Microsoft Online Services like Office 365 and Intune</a:t>
            </a:r>
          </a:p>
          <a:p>
            <a:r>
              <a:rPr lang="en-US" sz="2800" dirty="0"/>
              <a:t>Privileged identity management requires:</a:t>
            </a:r>
          </a:p>
          <a:p>
            <a:pPr lvl="1"/>
            <a:r>
              <a:rPr lang="en-US" sz="2600" dirty="0"/>
              <a:t>Azure AD Premium P2</a:t>
            </a:r>
          </a:p>
          <a:p>
            <a:pPr lvl="1"/>
            <a:r>
              <a:rPr lang="en-US" sz="2600" dirty="0"/>
              <a:t>Enterprise Mobility + Security (EMS) E5</a:t>
            </a:r>
          </a:p>
          <a:p>
            <a:pPr lvl="1"/>
            <a:r>
              <a:rPr lang="en-US" sz="2600" dirty="0"/>
              <a:t>Microsoft E5</a:t>
            </a:r>
            <a:endParaRPr lang="da-DK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7D10B25-1107-4007-95C3-252814180942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1559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AD Identity Protection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4294967295"/>
          </p:nvPr>
        </p:nvSpPr>
        <p:spPr>
          <a:xfrm>
            <a:off x="0" y="3854450"/>
            <a:ext cx="121920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Protect and monitor identities…</a:t>
            </a:r>
          </a:p>
          <a:p>
            <a:pPr marL="0" indent="0" algn="ctr">
              <a:buNone/>
            </a:pPr>
            <a:r>
              <a:rPr lang="en-US" dirty="0"/>
              <a:t>Proactively prevent compromised identities from being abused!</a:t>
            </a:r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4294967295"/>
          </p:nvPr>
        </p:nvSpPr>
        <p:spPr>
          <a:xfrm>
            <a:off x="0" y="26363613"/>
            <a:ext cx="6491288" cy="228600"/>
          </a:xfrm>
        </p:spPr>
        <p:txBody>
          <a:bodyPr/>
          <a:lstStyle/>
          <a:p>
            <a:r>
              <a:rPr lang="en-GB"/>
              <a:t>© EG A/S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294967295"/>
          </p:nvPr>
        </p:nvSpPr>
        <p:spPr>
          <a:xfrm>
            <a:off x="11418888" y="26363613"/>
            <a:ext cx="773112" cy="228600"/>
          </a:xfrm>
        </p:spPr>
        <p:txBody>
          <a:bodyPr/>
          <a:lstStyle/>
          <a:p>
            <a:fld id="{E31375A4-56A4-47D6-9801-1991572033F7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4761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7EB01E52-0A18-44D9-BB3B-13FDE343E5A7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8267057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969CAC0-319F-4EF4-AD25-0CDAA86C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Risky Sign-in</a:t>
            </a:r>
            <a:br>
              <a:rPr lang="en-US" dirty="0"/>
            </a:br>
            <a:endParaRPr lang="en-US" dirty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C1947A72-DA5C-4A52-81A6-0532CC7D0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Low</a:t>
            </a:r>
          </a:p>
          <a:p>
            <a:pPr lvl="1"/>
            <a:r>
              <a:rPr lang="en-US" dirty="0"/>
              <a:t>User sign-in from infected Device</a:t>
            </a:r>
          </a:p>
          <a:p>
            <a:r>
              <a:rPr lang="en-US" dirty="0"/>
              <a:t>Medium</a:t>
            </a:r>
          </a:p>
          <a:p>
            <a:pPr lvl="1"/>
            <a:r>
              <a:rPr lang="en-US" dirty="0"/>
              <a:t>User sign-in from unfamiliar locations</a:t>
            </a:r>
          </a:p>
          <a:p>
            <a:pPr lvl="1"/>
            <a:r>
              <a:rPr lang="en-US" dirty="0"/>
              <a:t>Impossible travel to atypical location</a:t>
            </a:r>
          </a:p>
          <a:p>
            <a:pPr lvl="1"/>
            <a:r>
              <a:rPr lang="en-US" dirty="0"/>
              <a:t>Sign-in from anonymous IP addresses</a:t>
            </a:r>
          </a:p>
          <a:p>
            <a:r>
              <a:rPr lang="en-US" dirty="0"/>
              <a:t>High</a:t>
            </a:r>
          </a:p>
          <a:p>
            <a:pPr lvl="1"/>
            <a:r>
              <a:rPr lang="en-US" dirty="0"/>
              <a:t>User with leaked credentials (up for sales)</a:t>
            </a:r>
          </a:p>
          <a:p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5D30EB2D-C528-4FF4-8BA8-9B04940C4741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  <p:pic>
        <p:nvPicPr>
          <p:cNvPr id="10" name="Picture 2" descr="Billedresultat for minions transparent background">
            <a:extLst>
              <a:ext uri="{FF2B5EF4-FFF2-40B4-BE49-F238E27FC236}">
                <a16:creationId xmlns:a16="http://schemas.microsoft.com/office/drawing/2014/main" id="{51D3BBB8-4273-4B56-951C-97734FB8B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768" y="1890147"/>
            <a:ext cx="3147814" cy="314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441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RONNIP~1\AppData\Local\Temp\SNAGHTML37649a.PNG">
            <a:extLst>
              <a:ext uri="{FF2B5EF4-FFF2-40B4-BE49-F238E27FC236}">
                <a16:creationId xmlns:a16="http://schemas.microsoft.com/office/drawing/2014/main" id="{AF027156-048A-456F-B246-B10B3D78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15" y="378646"/>
            <a:ext cx="9641742" cy="603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1DF97664-B467-48B5-B822-563199D33B02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961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9A7C-D909-4C1B-8144-0AC426684ED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99027" y="2105025"/>
            <a:ext cx="9500381" cy="2219325"/>
          </a:xfrm>
        </p:spPr>
        <p:txBody>
          <a:bodyPr>
            <a:normAutofit/>
          </a:bodyPr>
          <a:lstStyle/>
          <a:p>
            <a:r>
              <a:rPr lang="en-US" sz="4400" dirty="0"/>
              <a:t>Protecting Cloud Identities</a:t>
            </a:r>
            <a:br>
              <a:rPr lang="en-US" sz="4400" dirty="0"/>
            </a:br>
            <a:r>
              <a:rPr lang="en-US" sz="2800" dirty="0"/>
              <a:t>- Using Azure MFA and Enterprise Mobility + Security (EMS)</a:t>
            </a:r>
            <a:br>
              <a:rPr lang="en-US" sz="2800" dirty="0"/>
            </a:br>
            <a:endParaRPr lang="da-DK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312800-E1FD-4D8E-94B6-9BE382AE3AB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99027" y="4475163"/>
            <a:ext cx="7906043" cy="1712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Ronni Pedersen</a:t>
            </a:r>
          </a:p>
          <a:p>
            <a:pPr marL="0" indent="0">
              <a:buNone/>
            </a:pPr>
            <a:r>
              <a:rPr lang="en-US" dirty="0"/>
              <a:t>Microsoft MVP: Enterprise Mobility</a:t>
            </a:r>
          </a:p>
          <a:p>
            <a:pPr marL="0" indent="0">
              <a:buNone/>
            </a:pPr>
            <a:r>
              <a:rPr lang="da-DK" dirty="0"/>
              <a:t>T</a:t>
            </a:r>
            <a:r>
              <a:rPr lang="en-US" dirty="0" err="1"/>
              <a:t>witter</a:t>
            </a:r>
            <a:r>
              <a:rPr lang="en-US" dirty="0"/>
              <a:t>: @</a:t>
            </a:r>
            <a:r>
              <a:rPr lang="en-US" dirty="0" err="1"/>
              <a:t>ronnipedersen</a:t>
            </a:r>
            <a:endParaRPr lang="en-US" dirty="0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F9036577-CA08-467A-A0A2-4BEC5E738841}"/>
              </a:ext>
            </a:extLst>
          </p:cNvPr>
          <p:cNvSpPr txBox="1">
            <a:spLocks/>
          </p:cNvSpPr>
          <p:nvPr/>
        </p:nvSpPr>
        <p:spPr>
          <a:xfrm>
            <a:off x="10709481" y="6477918"/>
            <a:ext cx="1188736" cy="3029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1050" smtClean="0">
                <a:solidFill>
                  <a:schemeClr val="bg1"/>
                </a:solidFill>
              </a:rPr>
              <a:pPr algn="r"/>
              <a:t>2</a:t>
            </a:fld>
            <a:endParaRPr lang="en-GB" sz="1050" dirty="0">
              <a:solidFill>
                <a:schemeClr val="bg1"/>
              </a:solidFill>
            </a:endParaRPr>
          </a:p>
        </p:txBody>
      </p:sp>
      <p:pic>
        <p:nvPicPr>
          <p:cNvPr id="5" name="Picture 2" descr="Billedresultat for minions transparent background">
            <a:extLst>
              <a:ext uri="{FF2B5EF4-FFF2-40B4-BE49-F238E27FC236}">
                <a16:creationId xmlns:a16="http://schemas.microsoft.com/office/drawing/2014/main" id="{8E29D579-77C7-4599-A523-A967554D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321" y="308584"/>
            <a:ext cx="3198848" cy="251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02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76708C90-C4DC-46D5-9D80-A129E1837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850" y="256690"/>
            <a:ext cx="7357242" cy="6176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29A0CD9-0DCC-48F0-B12B-80845F8624AD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0769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>
            <a:extLst>
              <a:ext uri="{FF2B5EF4-FFF2-40B4-BE49-F238E27FC236}">
                <a16:creationId xmlns:a16="http://schemas.microsoft.com/office/drawing/2014/main" id="{30494818-EF98-4C26-9E1E-5F309D07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558" y="233707"/>
            <a:ext cx="7213601" cy="621781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D7842F47-1A81-4414-90E5-F170F749D21E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289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Password Policies and Spray Attacks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4294967295"/>
          </p:nvPr>
        </p:nvSpPr>
        <p:spPr>
          <a:xfrm>
            <a:off x="0" y="3854450"/>
            <a:ext cx="121920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45.000 Enterprise Accounts hacked by spray attacks in August 2017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4294967295"/>
          </p:nvPr>
        </p:nvSpPr>
        <p:spPr>
          <a:xfrm>
            <a:off x="0" y="26363613"/>
            <a:ext cx="6491288" cy="228600"/>
          </a:xfrm>
        </p:spPr>
        <p:txBody>
          <a:bodyPr/>
          <a:lstStyle/>
          <a:p>
            <a:r>
              <a:rPr lang="en-GB"/>
              <a:t>© EG A/S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294967295"/>
          </p:nvPr>
        </p:nvSpPr>
        <p:spPr>
          <a:xfrm>
            <a:off x="11418888" y="26363613"/>
            <a:ext cx="773112" cy="228600"/>
          </a:xfrm>
        </p:spPr>
        <p:txBody>
          <a:bodyPr/>
          <a:lstStyle/>
          <a:p>
            <a:fld id="{E31375A4-56A4-47D6-9801-1991572033F7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61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9443A11-0DA7-4BCE-8767-811EE2BC41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714375"/>
            <a:ext cx="10058400" cy="1022350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DeathTo</a:t>
            </a:r>
            <a:r>
              <a:rPr lang="en-US" dirty="0" err="1">
                <a:solidFill>
                  <a:srgbClr val="FF0000"/>
                </a:solidFill>
              </a:rPr>
              <a:t>Password</a:t>
            </a:r>
            <a:r>
              <a:rPr lang="en-US" dirty="0" err="1"/>
              <a:t>s</a:t>
            </a:r>
            <a:endParaRPr lang="da-DK" dirty="0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48713177-1F49-4D8B-90C8-19A21AE5EFE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73275" y="1960563"/>
            <a:ext cx="10118725" cy="3763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PASSWORD SPRAY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Try common </a:t>
            </a:r>
            <a:r>
              <a:rPr lang="en-US" sz="2400" dirty="0">
                <a:solidFill>
                  <a:srgbClr val="FF0000"/>
                </a:solidFill>
              </a:rPr>
              <a:t>passwords</a:t>
            </a:r>
            <a:r>
              <a:rPr lang="en-US" sz="2400" dirty="0"/>
              <a:t> against known account lists</a:t>
            </a:r>
          </a:p>
          <a:p>
            <a:pPr marL="0" indent="0">
              <a:buNone/>
            </a:pPr>
            <a:r>
              <a:rPr lang="en-US" sz="2400" b="1" dirty="0"/>
              <a:t>BREACH REPLAY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Try stolen </a:t>
            </a:r>
            <a:r>
              <a:rPr lang="en-US" sz="2400" dirty="0">
                <a:solidFill>
                  <a:srgbClr val="FF0000"/>
                </a:solidFill>
              </a:rPr>
              <a:t>passwords</a:t>
            </a:r>
            <a:r>
              <a:rPr lang="en-US" sz="2400" dirty="0"/>
              <a:t> from other sites</a:t>
            </a:r>
          </a:p>
          <a:p>
            <a:pPr marL="0" indent="0">
              <a:buNone/>
            </a:pPr>
            <a:r>
              <a:rPr lang="en-US" sz="2400" b="1" dirty="0"/>
              <a:t>PHISH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Trick users into handing over their </a:t>
            </a:r>
            <a:r>
              <a:rPr lang="en-US" sz="2400" dirty="0">
                <a:solidFill>
                  <a:srgbClr val="FF0000"/>
                </a:solidFill>
              </a:rPr>
              <a:t>passwords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tx1"/>
                </a:solidFill>
              </a:rPr>
              <a:t>IF YOU HAVE </a:t>
            </a:r>
            <a:r>
              <a:rPr lang="en-US" sz="2400" b="1" dirty="0">
                <a:solidFill>
                  <a:srgbClr val="FF0000"/>
                </a:solidFill>
              </a:rPr>
              <a:t>PASSWORDS</a:t>
            </a:r>
            <a:r>
              <a:rPr lang="en-US" sz="2400" b="1" dirty="0">
                <a:solidFill>
                  <a:schemeClr val="tx1"/>
                </a:solidFill>
              </a:rPr>
              <a:t>, YOU MUST USE MFA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164942-CB89-46DE-BD98-05A59FB55AD8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  <p:pic>
        <p:nvPicPr>
          <p:cNvPr id="7" name="Picture 4" descr="Billedresultat for minions transparent background">
            <a:extLst>
              <a:ext uri="{FF2B5EF4-FFF2-40B4-BE49-F238E27FC236}">
                <a16:creationId xmlns:a16="http://schemas.microsoft.com/office/drawing/2014/main" id="{76F7EFF6-46C5-4226-A7D0-AF5EB47A1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126" y="1736725"/>
            <a:ext cx="1989931" cy="31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92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BEF42-DE85-442E-89B9-30CBE2B89ED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33600" y="714375"/>
            <a:ext cx="10058400" cy="1022350"/>
          </a:xfrm>
        </p:spPr>
        <p:txBody>
          <a:bodyPr>
            <a:normAutofit/>
          </a:bodyPr>
          <a:lstStyle/>
          <a:p>
            <a:r>
              <a:rPr lang="da-DK" dirty="0"/>
              <a:t>Password Spray (aka Brute Force)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F1616B-54EE-43C3-B77E-B387501692F7}"/>
              </a:ext>
            </a:extLst>
          </p:cNvPr>
          <p:cNvSpPr/>
          <p:nvPr/>
        </p:nvSpPr>
        <p:spPr>
          <a:xfrm>
            <a:off x="9788376" y="208611"/>
            <a:ext cx="2115012" cy="5742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123456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123456789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qwerty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111111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12345678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123123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password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1234567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12345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1234567890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abc123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123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123321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password1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 err="1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qwertyuiop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666666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a123456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1234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654321</a:t>
            </a:r>
            <a:endParaRPr lang="en-US" sz="1836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9724" indent="-349724" defTabSz="932597">
              <a:buFont typeface="+mj-lt"/>
              <a:buAutoNum type="arabicPeriod"/>
            </a:pPr>
            <a:r>
              <a:rPr lang="en-US" sz="1836" dirty="0">
                <a:solidFill>
                  <a:prstClr val="black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5201314</a:t>
            </a:r>
          </a:p>
        </p:txBody>
      </p:sp>
      <p:pic>
        <p:nvPicPr>
          <p:cNvPr id="5" name="Picture 2" descr="image002">
            <a:extLst>
              <a:ext uri="{FF2B5EF4-FFF2-40B4-BE49-F238E27FC236}">
                <a16:creationId xmlns:a16="http://schemas.microsoft.com/office/drawing/2014/main" id="{B2109059-110E-4A60-8F93-07B0124F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528" y="1955896"/>
            <a:ext cx="9301872" cy="4074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3D87B7-54DD-4E4C-9D15-FFBA667940EC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2750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6E824F-1FA6-4B29-905B-BE9714C063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48718" y="249028"/>
            <a:ext cx="7294563" cy="606536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871885B4-E009-4F02-8A11-29548342B104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69835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43E573-D8E8-4C8D-A216-FB65C4E1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Password complexity requirements don’t help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D8D00B2-ECF4-47EF-B9AB-C2A3CCD81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Most people use similar patterns (i.e. capital letter in the first position, a symbol in the last, and a number in the last two).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Example: </a:t>
            </a:r>
            <a:r>
              <a:rPr lang="en-US" sz="2800" b="1" dirty="0"/>
              <a:t>Copenh@gen47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Cybercriminals run their dictionary attacks using the common substitutions, such as "$" for "s", "@" for "a," "1" for "l" and so on.</a:t>
            </a:r>
          </a:p>
          <a:p>
            <a:pPr>
              <a:buFont typeface="Wingdings" panose="05000000000000000000" pitchFamily="2" charset="2"/>
              <a:buChar char="§"/>
            </a:pPr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177B1-A43E-4331-80D5-F958F2C5848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4137" y="4564752"/>
            <a:ext cx="3836987" cy="2023286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D71E2AE1-2C48-49F3-A228-855735EE4B70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69559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9E44A-A4A0-4CB0-9F5E-21749413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Password expiry does more harm than good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1F035B5-49C0-4DD5-A563-2BAF0F7743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Users who are required to change their passwords frequently select weaker passwords to begin with.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Users do not choose a new independent password; rather, they choose an update of the old one.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Example: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Copenh@gen42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Copenh@gen43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Copenh@gen44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600" dirty="0"/>
          </a:p>
          <a:p>
            <a:endParaRPr lang="da-D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0A24D-3712-4960-88A7-27D6C42E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82" y="3659163"/>
            <a:ext cx="5721710" cy="2125663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45369817-D4F8-4BDD-8A42-6E241E688D15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40047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2E20C-73B7-4A54-B4C9-A0CBEF37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Longer passwords are not necessarily better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E108590-1E0D-4648-9166-3EF07BA437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Users who are required to have a 16-character password tend to choose repeating patterns like </a:t>
            </a:r>
            <a:r>
              <a:rPr lang="en-US" sz="2800" dirty="0" err="1"/>
              <a:t>fourfourfourfour</a:t>
            </a:r>
            <a:r>
              <a:rPr lang="en-US" sz="2800" dirty="0"/>
              <a:t> or </a:t>
            </a:r>
            <a:r>
              <a:rPr lang="en-US" sz="2800" dirty="0" err="1"/>
              <a:t>passwordpassword</a:t>
            </a:r>
            <a:r>
              <a:rPr lang="en-US" sz="2800" dirty="0"/>
              <a:t>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Length requirements increase the chance of users: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Writing their passwords down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Re-using passwords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/>
              <a:t>Storing them unencrypted on their PC</a:t>
            </a:r>
          </a:p>
          <a:p>
            <a:pPr>
              <a:buFont typeface="Wingdings" panose="05000000000000000000" pitchFamily="2" charset="2"/>
              <a:buChar char="§"/>
            </a:pPr>
            <a:endParaRPr lang="da-DK" sz="2800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8327C111-7F40-4135-BEA6-8F9C9B700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26" y="3860801"/>
            <a:ext cx="2699082" cy="2699082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A3F6E1F0-CF75-413C-93BD-76732DEAF6D3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4786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Multi-factor authentication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4294967295"/>
          </p:nvPr>
        </p:nvSpPr>
        <p:spPr>
          <a:xfrm>
            <a:off x="0" y="26363613"/>
            <a:ext cx="6491288" cy="228600"/>
          </a:xfrm>
        </p:spPr>
        <p:txBody>
          <a:bodyPr/>
          <a:lstStyle/>
          <a:p>
            <a:r>
              <a:rPr lang="en-GB"/>
              <a:t>© EG A/S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294967295"/>
          </p:nvPr>
        </p:nvSpPr>
        <p:spPr>
          <a:xfrm>
            <a:off x="11418888" y="26363613"/>
            <a:ext cx="773112" cy="228600"/>
          </a:xfrm>
        </p:spPr>
        <p:txBody>
          <a:bodyPr/>
          <a:lstStyle/>
          <a:p>
            <a:fld id="{E31375A4-56A4-47D6-9801-1991572033F7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14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71F14-CF16-4DBD-A499-F3511C1A5B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76752" y="732367"/>
            <a:ext cx="7715249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tabLst>
                <a:tab pos="1436652" algn="l"/>
              </a:tabLst>
            </a:pPr>
            <a:r>
              <a:rPr lang="da-DK" b="1" dirty="0"/>
              <a:t>Ronni Pedersen</a:t>
            </a:r>
          </a:p>
          <a:p>
            <a:pPr marL="0" indent="0">
              <a:buNone/>
              <a:tabLst>
                <a:tab pos="1436652" algn="l"/>
              </a:tabLst>
            </a:pPr>
            <a:r>
              <a:rPr lang="da-DK" b="1" dirty="0"/>
              <a:t>Freelance Cloud Architect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en-GB" dirty="0"/>
              <a:t>Microsoft MVP: Enterprise Mobility (10 years)</a:t>
            </a:r>
          </a:p>
          <a:p>
            <a:pPr marL="0" indent="0">
              <a:buNone/>
            </a:pPr>
            <a:r>
              <a:rPr lang="en-GB" dirty="0"/>
              <a:t>Founder: System </a:t>
            </a:r>
            <a:r>
              <a:rPr lang="en-GB" dirty="0" err="1"/>
              <a:t>Center</a:t>
            </a:r>
            <a:r>
              <a:rPr lang="en-GB" dirty="0"/>
              <a:t> User Group Denmark</a:t>
            </a:r>
          </a:p>
          <a:p>
            <a:pPr marL="0" indent="0">
              <a:buNone/>
            </a:pPr>
            <a:r>
              <a:rPr lang="en-GB" dirty="0"/>
              <a:t>Microsoft </a:t>
            </a:r>
            <a:r>
              <a:rPr lang="en-GB"/>
              <a:t>Certified Trainer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Contact Me</a:t>
            </a:r>
          </a:p>
          <a:p>
            <a:pPr marL="0" indent="0">
              <a:buNone/>
            </a:pPr>
            <a:r>
              <a:rPr lang="en-GB" dirty="0"/>
              <a:t>Twitter: </a:t>
            </a:r>
            <a:r>
              <a:rPr lang="en-GB" dirty="0">
                <a:solidFill>
                  <a:schemeClr val="tx2"/>
                </a:solidFill>
              </a:rPr>
              <a:t>@</a:t>
            </a:r>
            <a:r>
              <a:rPr lang="en-GB" dirty="0" err="1">
                <a:solidFill>
                  <a:schemeClr val="tx2"/>
                </a:solidFill>
              </a:rPr>
              <a:t>ronnipedersen</a:t>
            </a:r>
            <a:endParaRPr lang="en-GB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GB" dirty="0"/>
              <a:t>Blog: </a:t>
            </a:r>
            <a:r>
              <a:rPr lang="en-GB" dirty="0">
                <a:hlinkClick r:id="rId3"/>
              </a:rPr>
              <a:t>https://www.ronnipedersen.com/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Mail: </a:t>
            </a:r>
            <a:r>
              <a:rPr lang="en-GB" dirty="0">
                <a:hlinkClick r:id="rId4"/>
              </a:rPr>
              <a:t>mail@ronnipedersen.com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da-DK" dirty="0"/>
              <a:t>Phone: +45 2085 9452</a:t>
            </a:r>
          </a:p>
          <a:p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B95D9-137D-45C0-B6E2-8CC94EA8A4A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5111751"/>
            <a:ext cx="3168651" cy="1193800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About me...</a:t>
            </a:r>
            <a:endParaRPr lang="da-DK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6F446-9624-4908-B8CC-05B0A7FB4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71" y="418642"/>
            <a:ext cx="3051944" cy="2820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5A4BA2-8FEA-46E4-B114-F360BEB1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8747" y="3795010"/>
            <a:ext cx="1127167" cy="1724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186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50C1-7D72-4574-81B5-F9F37F9A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Modern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1A1C-E287-4B68-9311-81ABD16B1D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Modern Authentication is the key to success when activating MFA !!!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Turned </a:t>
            </a:r>
            <a:r>
              <a:rPr lang="en-US" sz="2400" b="1" dirty="0">
                <a:solidFill>
                  <a:srgbClr val="FF0000"/>
                </a:solidFill>
              </a:rPr>
              <a:t>off</a:t>
            </a:r>
            <a:r>
              <a:rPr lang="en-US" sz="2400" dirty="0"/>
              <a:t> for Exchange Online by default.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Turned on for SharePoint Online by default.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Turned </a:t>
            </a:r>
            <a:r>
              <a:rPr lang="en-US" sz="2400" b="1" dirty="0">
                <a:solidFill>
                  <a:srgbClr val="FF0000"/>
                </a:solidFill>
              </a:rPr>
              <a:t>off</a:t>
            </a:r>
            <a:r>
              <a:rPr lang="en-US" sz="2400" dirty="0"/>
              <a:t> for Skype for Business Online by default.</a:t>
            </a:r>
          </a:p>
          <a:p>
            <a:pPr>
              <a:buFont typeface="Wingdings" panose="05000000000000000000" pitchFamily="2" charset="2"/>
              <a:buChar char="§"/>
            </a:pPr>
            <a:endParaRPr lang="da-DK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da-DK" sz="2400" dirty="0"/>
              <a:t>OFF  = App Password (Bad End User </a:t>
            </a:r>
            <a:r>
              <a:rPr lang="en-US" sz="2400" dirty="0"/>
              <a:t>Experience</a:t>
            </a:r>
            <a:r>
              <a:rPr lang="da-DK" sz="2400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Enable modern authentication for Skype for Business Online </a:t>
            </a:r>
            <a:endParaRPr lang="da-DK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hlinkClick r:id="rId2"/>
              </a:rPr>
              <a:t>https://www.ronnipedersen.com/2017/07/11/enable-modern-authentication-for-skype-for-business-online/</a:t>
            </a:r>
            <a:r>
              <a:rPr lang="en-US" dirty="0"/>
              <a:t> 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4A74A95-4CD6-4B80-ACA1-CFCAE5F6E141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  <p:pic>
        <p:nvPicPr>
          <p:cNvPr id="5" name="Picture 2" descr="Billedresultat for minions transparent background">
            <a:extLst>
              <a:ext uri="{FF2B5EF4-FFF2-40B4-BE49-F238E27FC236}">
                <a16:creationId xmlns:a16="http://schemas.microsoft.com/office/drawing/2014/main" id="{705B6C57-5B47-452E-A3A3-642C98986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868" y="740701"/>
            <a:ext cx="2347059" cy="291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906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50C1-7D72-4574-81B5-F9F37F9A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Modern Authentication</a:t>
            </a:r>
            <a:br>
              <a:rPr lang="en-US" dirty="0"/>
            </a:br>
            <a:r>
              <a:rPr lang="en-US" dirty="0"/>
              <a:t>- Exchange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1A1C-E287-4B68-9311-81ABD16B1D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Enables authentication features like</a:t>
            </a:r>
          </a:p>
          <a:p>
            <a:pPr marL="795338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Multi-factor authentication (MFA) using smart cards</a:t>
            </a:r>
          </a:p>
          <a:p>
            <a:pPr marL="795338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Certificate-based authentication (CBA)</a:t>
            </a:r>
          </a:p>
          <a:p>
            <a:pPr marL="795338" lvl="1" indent="-342900">
              <a:buFont typeface="Wingdings" panose="05000000000000000000" pitchFamily="2" charset="2"/>
              <a:buChar char="§"/>
            </a:pPr>
            <a:r>
              <a:rPr lang="en-US" sz="2000" dirty="0"/>
              <a:t>Third-party SAML identity providers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Modern authentication is based on the ADAL and OAuth 2.0</a:t>
            </a:r>
            <a:endParaRPr lang="da-DK" sz="2400" dirty="0"/>
          </a:p>
          <a:p>
            <a:pPr>
              <a:buFont typeface="Wingdings" panose="05000000000000000000" pitchFamily="2" charset="2"/>
              <a:buChar char="§"/>
            </a:pPr>
            <a:endParaRPr lang="da-DK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da-DK" sz="2400" b="1" dirty="0"/>
              <a:t>Set-</a:t>
            </a:r>
            <a:r>
              <a:rPr lang="da-DK" sz="2400" b="1" dirty="0" err="1"/>
              <a:t>OrganizationConfig</a:t>
            </a:r>
            <a:r>
              <a:rPr lang="da-DK" sz="2400" b="1" dirty="0"/>
              <a:t> -OAuth2ClientProfileEnabled $true</a:t>
            </a:r>
          </a:p>
          <a:p>
            <a:pPr marL="0" indent="0">
              <a:buNone/>
            </a:pPr>
            <a:endParaRPr lang="da-DK" dirty="0"/>
          </a:p>
          <a:p>
            <a:endParaRPr lang="en-US" dirty="0"/>
          </a:p>
        </p:txBody>
      </p:sp>
      <p:pic>
        <p:nvPicPr>
          <p:cNvPr id="6" name="Picture 2" descr="https://azure.microsoft.com/svghandler/multi-factor-authentication?width=600&amp;height=315">
            <a:extLst>
              <a:ext uri="{FF2B5EF4-FFF2-40B4-BE49-F238E27FC236}">
                <a16:creationId xmlns:a16="http://schemas.microsoft.com/office/drawing/2014/main" id="{0D5EF744-72FE-484C-90E4-807A713AA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752" y="600249"/>
            <a:ext cx="4237903" cy="222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44C8E0B4-FE19-4FB3-A476-09128B6ECDF6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64406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50C1-7D72-4574-81B5-F9F37F9AB7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41363"/>
            <a:ext cx="12192000" cy="1219200"/>
          </a:xfrm>
        </p:spPr>
        <p:txBody>
          <a:bodyPr/>
          <a:lstStyle/>
          <a:p>
            <a:pPr algn="ctr"/>
            <a:r>
              <a:rPr lang="en-US" dirty="0"/>
              <a:t>Basic vs. Modern Authentication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8E98E-3D43-4216-830C-AAC43BC34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165" y="1834523"/>
            <a:ext cx="3206629" cy="3826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926EF-A0A6-4082-AB0B-CC34AA139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03" y="2549850"/>
            <a:ext cx="3383573" cy="2286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7EC70-9BF0-4458-9730-93A833965D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552" y="1627390"/>
            <a:ext cx="3372225" cy="4131119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4CB5EDA0-9E42-4B3D-A166-1E1CE40A15EC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95674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FD26D-99E9-491F-BEB7-C5837CD0C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29884"/>
            <a:ext cx="9898380" cy="829994"/>
          </a:xfrm>
        </p:spPr>
        <p:txBody>
          <a:bodyPr>
            <a:normAutofit fontScale="90000"/>
          </a:bodyPr>
          <a:lstStyle/>
          <a:p>
            <a:br>
              <a:rPr lang="da-DK" dirty="0"/>
            </a:br>
            <a:r>
              <a:rPr lang="da-DK" dirty="0" err="1"/>
              <a:t>Azure</a:t>
            </a:r>
            <a:r>
              <a:rPr lang="da-DK" dirty="0"/>
              <a:t> Automation (Runbook)</a:t>
            </a:r>
            <a:br>
              <a:rPr lang="da-DK" dirty="0"/>
            </a:br>
            <a:r>
              <a:rPr lang="da-DK" dirty="0"/>
              <a:t>- </a:t>
            </a:r>
            <a:r>
              <a:rPr lang="da-DK" dirty="0" err="1"/>
              <a:t>Enable</a:t>
            </a:r>
            <a:r>
              <a:rPr lang="da-DK" dirty="0"/>
              <a:t> </a:t>
            </a:r>
            <a:r>
              <a:rPr lang="da-DK" dirty="0" err="1"/>
              <a:t>Azure</a:t>
            </a:r>
            <a:r>
              <a:rPr lang="da-DK" dirty="0"/>
              <a:t> MFA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890E-FC12-4BC7-950B-42B457A69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6086"/>
            <a:ext cx="5012575" cy="4232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b="1" dirty="0"/>
              <a:t>Runbook Overview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a-DK" dirty="0"/>
              <a:t>Connect to the </a:t>
            </a:r>
            <a:r>
              <a:rPr lang="da-DK" dirty="0" err="1"/>
              <a:t>Tenant</a:t>
            </a:r>
            <a:endParaRPr lang="da-DK" dirty="0"/>
          </a:p>
          <a:p>
            <a:pPr>
              <a:buFont typeface="Wingdings" panose="05000000000000000000" pitchFamily="2" charset="2"/>
              <a:buChar char="§"/>
            </a:pPr>
            <a:r>
              <a:rPr lang="da-DK" dirty="0"/>
              <a:t>Set Custom MFA </a:t>
            </a:r>
            <a:r>
              <a:rPr lang="da-DK" dirty="0" err="1"/>
              <a:t>Settings</a:t>
            </a:r>
            <a:endParaRPr lang="da-DK" dirty="0"/>
          </a:p>
          <a:p>
            <a:pPr>
              <a:buFont typeface="Wingdings" panose="05000000000000000000" pitchFamily="2" charset="2"/>
              <a:buChar char="§"/>
            </a:pPr>
            <a:r>
              <a:rPr lang="da-DK" dirty="0" err="1"/>
              <a:t>Get</a:t>
            </a:r>
            <a:r>
              <a:rPr lang="da-DK" dirty="0"/>
              <a:t> all users with a </a:t>
            </a:r>
            <a:r>
              <a:rPr lang="da-DK" dirty="0" err="1"/>
              <a:t>license</a:t>
            </a:r>
            <a:endParaRPr lang="da-DK" dirty="0"/>
          </a:p>
          <a:p>
            <a:pPr>
              <a:buFont typeface="Wingdings" panose="05000000000000000000" pitchFamily="2" charset="2"/>
              <a:buChar char="§"/>
            </a:pPr>
            <a:r>
              <a:rPr lang="da-DK" dirty="0" err="1"/>
              <a:t>Enable</a:t>
            </a:r>
            <a:r>
              <a:rPr lang="da-DK" dirty="0"/>
              <a:t> MFA for the user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dirty="0"/>
              <a:t>Schedule </a:t>
            </a:r>
            <a:r>
              <a:rPr lang="en-US" dirty="0"/>
              <a:t>Recommendation</a:t>
            </a:r>
            <a:r>
              <a:rPr lang="da-DK" dirty="0"/>
              <a:t>:</a:t>
            </a:r>
          </a:p>
          <a:p>
            <a:pPr marL="578358" lvl="1" indent="-285750">
              <a:buFont typeface="Wingdings" panose="05000000000000000000" pitchFamily="2" charset="2"/>
              <a:buChar char="§"/>
            </a:pPr>
            <a:r>
              <a:rPr lang="en-US" dirty="0"/>
              <a:t>Every day</a:t>
            </a: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A00D3-D81A-4D73-B59F-49ACF5484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479" y="1448972"/>
            <a:ext cx="5639374" cy="4322242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7F708ABD-72AE-473F-BF99-C40747448F7E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5566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Secure Guest Access with Azure MFA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4294967295"/>
          </p:nvPr>
        </p:nvSpPr>
        <p:spPr>
          <a:xfrm>
            <a:off x="0" y="3854450"/>
            <a:ext cx="121920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Require MFA using Conditional Access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4294967295"/>
          </p:nvPr>
        </p:nvSpPr>
        <p:spPr>
          <a:xfrm>
            <a:off x="0" y="26363613"/>
            <a:ext cx="6491288" cy="228600"/>
          </a:xfrm>
        </p:spPr>
        <p:txBody>
          <a:bodyPr/>
          <a:lstStyle/>
          <a:p>
            <a:r>
              <a:rPr lang="en-GB"/>
              <a:t>© EG A/S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294967295"/>
          </p:nvPr>
        </p:nvSpPr>
        <p:spPr>
          <a:xfrm>
            <a:off x="11418888" y="26363613"/>
            <a:ext cx="773112" cy="228600"/>
          </a:xfrm>
        </p:spPr>
        <p:txBody>
          <a:bodyPr/>
          <a:lstStyle/>
          <a:p>
            <a:fld id="{E31375A4-56A4-47D6-9801-1991572033F7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4873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4247-154E-4682-8D03-59D5FB31E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External Guest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FC479-295F-41AD-B982-BDE7634A6F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 Azure AD Group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Dynamic Membership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b="1" dirty="0" err="1"/>
              <a:t>userType</a:t>
            </a:r>
            <a:r>
              <a:rPr lang="en-US" sz="2800" dirty="0"/>
              <a:t> Equals </a:t>
            </a:r>
            <a:r>
              <a:rPr lang="en-US" sz="2800" b="1" dirty="0"/>
              <a:t>Guest</a:t>
            </a:r>
          </a:p>
        </p:txBody>
      </p:sp>
      <p:pic>
        <p:nvPicPr>
          <p:cNvPr id="1030" name="Picture 6" descr="C:\Users\RONNIP~1\AppData\Local\Temp\SNAGHTML2fac950.PNG">
            <a:extLst>
              <a:ext uri="{FF2B5EF4-FFF2-40B4-BE49-F238E27FC236}">
                <a16:creationId xmlns:a16="http://schemas.microsoft.com/office/drawing/2014/main" id="{A701FE0D-A8EF-4EDE-A6EF-ED81102EA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762" y="1737360"/>
            <a:ext cx="5189220" cy="447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7639718-8C09-41F6-A61C-18D46AC2FBF9}"/>
              </a:ext>
            </a:extLst>
          </p:cNvPr>
          <p:cNvSpPr txBox="1">
            <a:spLocks/>
          </p:cNvSpPr>
          <p:nvPr/>
        </p:nvSpPr>
        <p:spPr>
          <a:xfrm>
            <a:off x="10709481" y="6477918"/>
            <a:ext cx="1188736" cy="3029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1050" smtClean="0">
                <a:solidFill>
                  <a:schemeClr val="bg1"/>
                </a:solidFill>
              </a:rPr>
              <a:pPr algn="r"/>
              <a:t>35</a:t>
            </a:fld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A1B567A-08D7-476F-86E0-586312314D7D}"/>
              </a:ext>
            </a:extLst>
          </p:cNvPr>
          <p:cNvSpPr txBox="1">
            <a:spLocks/>
          </p:cNvSpPr>
          <p:nvPr/>
        </p:nvSpPr>
        <p:spPr>
          <a:xfrm>
            <a:off x="882411" y="6477918"/>
            <a:ext cx="3337049" cy="3029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© RONNIPEDERSEN.COM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9B658DB-4B2E-4368-8379-6DDA5A4C9B66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68268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C281-59B8-48DB-B6B9-4ECEA810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 MFA for Guest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53E7-3955-48E0-B096-6646408D6B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Conditional Access Rule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a-DK" sz="2400" dirty="0"/>
              <a:t>All Guest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a-DK" sz="2400" dirty="0"/>
              <a:t>Microsoft Teams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Require</a:t>
            </a:r>
            <a:r>
              <a:rPr lang="da-DK" sz="2400" dirty="0"/>
              <a:t> MFA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  <p:pic>
        <p:nvPicPr>
          <p:cNvPr id="2050" name="Picture 2" descr="C:\Users\RONNIP~1\AppData\Local\Temp\SNAGHTML30c99ad.PNG">
            <a:extLst>
              <a:ext uri="{FF2B5EF4-FFF2-40B4-BE49-F238E27FC236}">
                <a16:creationId xmlns:a16="http://schemas.microsoft.com/office/drawing/2014/main" id="{B029C3B4-89A1-46F0-900B-90403DA27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290" y="1876149"/>
            <a:ext cx="5107940" cy="26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RONNIP~1\AppData\Local\Temp\SNAGHTML30d462a.PNG">
            <a:extLst>
              <a:ext uri="{FF2B5EF4-FFF2-40B4-BE49-F238E27FC236}">
                <a16:creationId xmlns:a16="http://schemas.microsoft.com/office/drawing/2014/main" id="{FB62C30D-1277-4B58-90AA-2EF015FAA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217" y="3817620"/>
            <a:ext cx="4953725" cy="272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E6DAF9C9-84FB-4846-BC35-5A5E156662AE}"/>
              </a:ext>
            </a:extLst>
          </p:cNvPr>
          <p:cNvSpPr txBox="1">
            <a:spLocks/>
          </p:cNvSpPr>
          <p:nvPr/>
        </p:nvSpPr>
        <p:spPr>
          <a:xfrm>
            <a:off x="10709481" y="6477918"/>
            <a:ext cx="1188736" cy="3029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1050" smtClean="0">
                <a:solidFill>
                  <a:schemeClr val="bg1"/>
                </a:solidFill>
              </a:rPr>
              <a:pPr algn="r"/>
              <a:t>36</a:t>
            </a:fld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AF06957-5CFD-4250-9205-CA42F1A1943E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30697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 Access</a:t>
            </a:r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4294967295"/>
          </p:nvPr>
        </p:nvSpPr>
        <p:spPr>
          <a:xfrm>
            <a:off x="0" y="26363613"/>
            <a:ext cx="6491288" cy="228600"/>
          </a:xfrm>
        </p:spPr>
        <p:txBody>
          <a:bodyPr/>
          <a:lstStyle/>
          <a:p>
            <a:r>
              <a:rPr lang="en-GB"/>
              <a:t>© EG A/S</a:t>
            </a:r>
            <a:endParaRPr lang="en-GB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294967295"/>
          </p:nvPr>
        </p:nvSpPr>
        <p:spPr>
          <a:xfrm>
            <a:off x="11418888" y="26363613"/>
            <a:ext cx="773112" cy="228600"/>
          </a:xfrm>
        </p:spPr>
        <p:txBody>
          <a:bodyPr/>
          <a:lstStyle/>
          <a:p>
            <a:fld id="{E31375A4-56A4-47D6-9801-1991572033F7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522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50C1-7D72-4574-81B5-F9F37F9A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“Limited Access”</a:t>
            </a:r>
            <a:br>
              <a:rPr lang="en-US" dirty="0"/>
            </a:br>
            <a:r>
              <a:rPr lang="en-US" dirty="0"/>
              <a:t>- SharePoint and OneDrive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1A1C-E287-4B68-9311-81ABD16B1D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8121748" cy="42033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Enabling productivity while securing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Secure, Productive Enterprise 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/>
              <a:t>Allow </a:t>
            </a:r>
            <a:r>
              <a:rPr lang="en-US" sz="2400" dirty="0"/>
              <a:t>access to SharePoint and OneDrive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Unmanaged Device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Browser-Only Access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Download, Print, and Sync Disabled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6" name="Picture 2" descr="https://msdnshared.blob.core.windows.net/media/2017/03/030917_0059_Conditional1.png">
            <a:extLst>
              <a:ext uri="{FF2B5EF4-FFF2-40B4-BE49-F238E27FC236}">
                <a16:creationId xmlns:a16="http://schemas.microsoft.com/office/drawing/2014/main" id="{B6133EC6-AA99-4D64-8BA4-CD62A4D3F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532" y="524144"/>
            <a:ext cx="2220979" cy="525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DEA6D0E5-F2A7-4E11-99D0-49FA3BFBE636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9506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E50C1-7D72-4574-81B5-F9F37F9A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Registration / Compliant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21A1C-E287-4B68-9311-81ABD16B1D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DJ++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Hybrid Identity (Domain Joined + Device Registered in Azure AD)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Azure AD Joined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a-DK" sz="2200" dirty="0"/>
              <a:t>C</a:t>
            </a:r>
            <a:r>
              <a:rPr lang="en-US" sz="2200" dirty="0"/>
              <a:t>loud Only (Azure AD Joined)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Workplace Joined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a-DK" sz="2200" dirty="0"/>
              <a:t>”Workgroup” (No Domain or </a:t>
            </a:r>
            <a:r>
              <a:rPr lang="da-DK" sz="2200" dirty="0" err="1"/>
              <a:t>Azure</a:t>
            </a:r>
            <a:r>
              <a:rPr lang="da-DK" sz="2200" dirty="0"/>
              <a:t> AD </a:t>
            </a:r>
            <a:r>
              <a:rPr lang="da-DK" sz="2200" dirty="0" err="1"/>
              <a:t>Joined</a:t>
            </a:r>
            <a:r>
              <a:rPr lang="da-DK" sz="2200" dirty="0"/>
              <a:t>)</a:t>
            </a:r>
            <a:endParaRPr lang="en-US" sz="220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E51FCC88-4FA4-4DD6-BDE4-35F447AC6FAC}"/>
              </a:ext>
            </a:extLst>
          </p:cNvPr>
          <p:cNvSpPr txBox="1">
            <a:spLocks/>
          </p:cNvSpPr>
          <p:nvPr/>
        </p:nvSpPr>
        <p:spPr>
          <a:xfrm>
            <a:off x="10709481" y="6477918"/>
            <a:ext cx="1188736" cy="3029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1050" smtClean="0">
                <a:solidFill>
                  <a:schemeClr val="bg1"/>
                </a:solidFill>
              </a:rPr>
              <a:pPr algn="r"/>
              <a:t>39</a:t>
            </a:fld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817637-5841-40A4-9B30-5742DF9021FA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  <p:pic>
        <p:nvPicPr>
          <p:cNvPr id="7" name="Picture 2" descr="Billedresultat for minions transparent background">
            <a:extLst>
              <a:ext uri="{FF2B5EF4-FFF2-40B4-BE49-F238E27FC236}">
                <a16:creationId xmlns:a16="http://schemas.microsoft.com/office/drawing/2014/main" id="{4D9A02DC-64E0-4A37-9F83-4652C653E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475" y="2835974"/>
            <a:ext cx="2923029" cy="269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39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306618-DD75-4501-96D1-AE83A22BAE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59588" y="1549400"/>
            <a:ext cx="5332412" cy="44402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EMS Overview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Office 365 Risk Score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Privileged Identity Management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Identity Protection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Password Policies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Multi-factor authentication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Conditional Access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7421621-168C-40F5-B172-51274394ED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5360" y="593725"/>
            <a:ext cx="3451274" cy="2286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Key </a:t>
            </a:r>
            <a:r>
              <a:rPr lang="en-US" dirty="0" err="1">
                <a:solidFill>
                  <a:schemeClr val="tx1"/>
                </a:solidFill>
              </a:rPr>
              <a:t>Takeways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7CFBD44-96D8-461B-98C3-209842ED3D7D}"/>
              </a:ext>
            </a:extLst>
          </p:cNvPr>
          <p:cNvSpPr txBox="1">
            <a:spLocks/>
          </p:cNvSpPr>
          <p:nvPr/>
        </p:nvSpPr>
        <p:spPr>
          <a:xfrm>
            <a:off x="10709481" y="6477918"/>
            <a:ext cx="1188736" cy="3029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1050" smtClean="0">
                <a:solidFill>
                  <a:schemeClr val="bg1"/>
                </a:solidFill>
              </a:rPr>
              <a:pPr algn="r"/>
              <a:t>4</a:t>
            </a:fld>
            <a:endParaRPr lang="en-GB" sz="1050" dirty="0">
              <a:solidFill>
                <a:schemeClr val="bg1"/>
              </a:solidFill>
            </a:endParaRPr>
          </a:p>
        </p:txBody>
      </p:sp>
      <p:pic>
        <p:nvPicPr>
          <p:cNvPr id="10" name="Picture 6" descr="Billedresultat for minions transparent background">
            <a:extLst>
              <a:ext uri="{FF2B5EF4-FFF2-40B4-BE49-F238E27FC236}">
                <a16:creationId xmlns:a16="http://schemas.microsoft.com/office/drawing/2014/main" id="{DBC4A4B1-FEF1-4585-BA9E-F79FBD5EC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192" y="2592641"/>
            <a:ext cx="4336812" cy="349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408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62DF-6499-437F-BB10-87CB16B06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Azure</a:t>
            </a:r>
            <a:r>
              <a:rPr lang="da-DK" dirty="0"/>
              <a:t> AD </a:t>
            </a:r>
            <a:r>
              <a:rPr lang="da-DK" dirty="0" err="1"/>
              <a:t>Joined</a:t>
            </a:r>
            <a:r>
              <a:rPr lang="da-DK" dirty="0"/>
              <a:t> (</a:t>
            </a:r>
            <a:r>
              <a:rPr lang="da-DK" dirty="0" err="1"/>
              <a:t>Example</a:t>
            </a:r>
            <a:r>
              <a:rPr lang="da-DK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58A8E-23E4-4749-A973-BC8BEB877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Command: </a:t>
            </a:r>
            <a:r>
              <a:rPr lang="da-DK" b="1" dirty="0" err="1"/>
              <a:t>dsregcmd</a:t>
            </a:r>
            <a:r>
              <a:rPr lang="da-DK" b="1" dirty="0"/>
              <a:t> /status</a:t>
            </a:r>
            <a:endParaRPr lang="en-US" b="1" dirty="0"/>
          </a:p>
          <a:p>
            <a:r>
              <a:rPr lang="en-US" dirty="0"/>
              <a:t>My Work PC: </a:t>
            </a:r>
            <a:r>
              <a:rPr lang="en-US" b="1" dirty="0"/>
              <a:t>6cec6a69-ea4d-4618-b903-98acc2e6d446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C:\Users\RONNIP~1\AppData\Local\Temp\SNAGHTML67bbb385.PNG">
            <a:extLst>
              <a:ext uri="{FF2B5EF4-FFF2-40B4-BE49-F238E27FC236}">
                <a16:creationId xmlns:a16="http://schemas.microsoft.com/office/drawing/2014/main" id="{9B09685C-9F39-41B6-994A-59A89CD3E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759" y="3012749"/>
            <a:ext cx="7566534" cy="358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2A735C1C-8676-4408-8ADC-BF54CE2F9C7E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6909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B082A-D712-4E83-A66E-FDC2BEA7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Device Trust Type</a:t>
            </a:r>
            <a:endParaRPr lang="en-US" dirty="0"/>
          </a:p>
        </p:txBody>
      </p:sp>
      <p:pic>
        <p:nvPicPr>
          <p:cNvPr id="2050" name="Picture 2" descr="C:\Users\RONNIP~1\AppData\Local\Temp\SNAGHTML67c0e432.PNG">
            <a:extLst>
              <a:ext uri="{FF2B5EF4-FFF2-40B4-BE49-F238E27FC236}">
                <a16:creationId xmlns:a16="http://schemas.microsoft.com/office/drawing/2014/main" id="{5F507297-0305-4B49-AF5E-2BAABE85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11" y="1845734"/>
            <a:ext cx="8942123" cy="427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193B0-6F26-4A2E-A813-4A76B94BCAED}"/>
              </a:ext>
            </a:extLst>
          </p:cNvPr>
          <p:cNvSpPr txBox="1">
            <a:spLocks/>
          </p:cNvSpPr>
          <p:nvPr/>
        </p:nvSpPr>
        <p:spPr>
          <a:xfrm>
            <a:off x="10709481" y="6477918"/>
            <a:ext cx="1188736" cy="3029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1050" smtClean="0">
                <a:solidFill>
                  <a:schemeClr val="bg1"/>
                </a:solidFill>
              </a:rPr>
              <a:pPr algn="r"/>
              <a:t>41</a:t>
            </a:fld>
            <a:endParaRPr lang="en-GB" sz="1050" dirty="0">
              <a:solidFill>
                <a:schemeClr val="bg1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22545E5-2E14-4C49-BF37-CC9F55606D76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022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E05D6FB3-BEE1-4A3C-B3D1-16F9EFAC115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48332"/>
            <a:ext cx="12192000" cy="145097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Thank you!</a:t>
            </a:r>
            <a:endParaRPr lang="da-DK" sz="5400" dirty="0"/>
          </a:p>
        </p:txBody>
      </p:sp>
      <p:pic>
        <p:nvPicPr>
          <p:cNvPr id="3" name="Picture 2" descr="Billedresultat for minions transparent background">
            <a:extLst>
              <a:ext uri="{FF2B5EF4-FFF2-40B4-BE49-F238E27FC236}">
                <a16:creationId xmlns:a16="http://schemas.microsoft.com/office/drawing/2014/main" id="{C1B810C5-C464-4427-AEC8-5312CB24E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780" y="2883872"/>
            <a:ext cx="2767276" cy="307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2655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48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40D9D11-FF92-4A89-94DC-27028F6CFC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Enterprise Mobility + Security</a:t>
            </a:r>
            <a:endParaRPr lang="da-DK" dirty="0"/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6090A875-B0FA-44C6-A0DB-59F354C5B054}"/>
              </a:ext>
            </a:extLst>
          </p:cNvPr>
          <p:cNvSpPr txBox="1">
            <a:spLocks/>
          </p:cNvSpPr>
          <p:nvPr/>
        </p:nvSpPr>
        <p:spPr>
          <a:xfrm>
            <a:off x="914400" y="3712347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267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2800" dirty="0"/>
              <a:t>Overview</a:t>
            </a:r>
            <a:endParaRPr lang="da-DK" sz="2800" dirty="0"/>
          </a:p>
        </p:txBody>
      </p:sp>
    </p:spTree>
    <p:extLst>
      <p:ext uri="{BB962C8B-B14F-4D97-AF65-F5344CB8AC3E}">
        <p14:creationId xmlns:p14="http://schemas.microsoft.com/office/powerpoint/2010/main" val="1613289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F6AD42-8ED3-41C3-9FF8-3604A811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world</a:t>
            </a:r>
            <a:r>
              <a:rPr lang="da-DK" dirty="0"/>
              <a:t> has </a:t>
            </a:r>
            <a:r>
              <a:rPr lang="da-DK" dirty="0" err="1"/>
              <a:t>changed</a:t>
            </a:r>
            <a:r>
              <a:rPr lang="da-DK" dirty="0"/>
              <a:t>…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4B80E4F-9B48-4D56-8964-79F762C0DC22}"/>
              </a:ext>
            </a:extLst>
          </p:cNvPr>
          <p:cNvSpPr txBox="1">
            <a:spLocks/>
          </p:cNvSpPr>
          <p:nvPr/>
        </p:nvSpPr>
        <p:spPr>
          <a:xfrm>
            <a:off x="10709481" y="6477918"/>
            <a:ext cx="1188736" cy="3029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1050" smtClean="0">
                <a:solidFill>
                  <a:schemeClr val="bg1"/>
                </a:solidFill>
              </a:rPr>
              <a:pPr algn="r"/>
              <a:t>6</a:t>
            </a:fld>
            <a:endParaRPr lang="en-GB" sz="105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33218A-0C00-4690-97B4-42F345A665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844824"/>
            <a:ext cx="4832845" cy="4175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B0524-F073-4B31-A559-4B7115D62D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48" b="89903" l="1377" r="94148">
                        <a14:foregroundMark x1="44406" y1="36375" x2="44406" y2="36375"/>
                        <a14:foregroundMark x1="48193" y1="48297" x2="54217" y2="53771"/>
                        <a14:foregroundMark x1="60069" y1="57908" x2="60069" y2="57908"/>
                        <a14:foregroundMark x1="25473" y1="48054" x2="25473" y2="48054"/>
                        <a14:foregroundMark x1="25473" y1="48054" x2="25473" y2="46837"/>
                        <a14:foregroundMark x1="25645" y1="49878" x2="22031" y2="42701"/>
                        <a14:foregroundMark x1="28227" y1="52920" x2="26334" y2="50487"/>
                        <a14:foregroundMark x1="4475" y1="11922" x2="4475" y2="11922"/>
                        <a14:foregroundMark x1="1549" y1="6448" x2="1549" y2="6448"/>
                        <a14:foregroundMark x1="93287" y1="35766" x2="94148" y2="38808"/>
                        <a14:foregroundMark x1="58864" y1="36618" x2="58864" y2="36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377" y="1844824"/>
            <a:ext cx="3072287" cy="4347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1B066A-E970-4C36-9B54-58C1B7D982F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90913">
            <a:off x="5123503" y="3498895"/>
            <a:ext cx="2338571" cy="1274984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17052F53-4AD8-45AD-A531-AA8FCF0878D6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99230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27342217-1663-4957-9E11-3083CE5C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98" y="271531"/>
            <a:ext cx="7023100" cy="6314938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928C65AD-4ABC-4333-9914-76F45B68197E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0816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003">
            <a:extLst>
              <a:ext uri="{FF2B5EF4-FFF2-40B4-BE49-F238E27FC236}">
                <a16:creationId xmlns:a16="http://schemas.microsoft.com/office/drawing/2014/main" id="{4B32BA8A-7548-4F9D-8BBC-9B2A17565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754" y="1156476"/>
            <a:ext cx="5793784" cy="449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2C354EB-4938-4D02-99AE-88E070F06A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7" y="1156476"/>
            <a:ext cx="5928249" cy="4490910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8F1CB5C-E346-4949-908F-88966074B9AC}"/>
              </a:ext>
            </a:extLst>
          </p:cNvPr>
          <p:cNvSpPr/>
          <p:nvPr/>
        </p:nvSpPr>
        <p:spPr>
          <a:xfrm>
            <a:off x="0" y="6477918"/>
            <a:ext cx="18085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>
                <a:latin typeface="Century Gothic"/>
                <a:ea typeface="ＭＳ Ｐゴシック" charset="0"/>
                <a:cs typeface="Century Gothic"/>
              </a:rPr>
              <a:t>@</a:t>
            </a:r>
            <a:r>
              <a:rPr lang="en-US" sz="1600" b="1" i="1" dirty="0" err="1">
                <a:latin typeface="Century Gothic"/>
                <a:ea typeface="ＭＳ Ｐゴシック" charset="0"/>
                <a:cs typeface="Century Gothic"/>
              </a:rPr>
              <a:t>RonniPedersen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626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BA0E3B-C00F-4F4E-A1C1-C4144018FE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2074" y="1959901"/>
            <a:ext cx="4767851" cy="41444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65D55BD3-9801-4A9C-8539-2BABA2DB6A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41363"/>
            <a:ext cx="12192000" cy="1219200"/>
          </a:xfrm>
        </p:spPr>
        <p:txBody>
          <a:bodyPr/>
          <a:lstStyle/>
          <a:p>
            <a:pPr algn="ctr"/>
            <a:r>
              <a:rPr lang="en-US" dirty="0"/>
              <a:t>Hi… This is mom… Should I click on this?</a:t>
            </a:r>
          </a:p>
        </p:txBody>
      </p:sp>
    </p:spTree>
    <p:extLst>
      <p:ext uri="{BB962C8B-B14F-4D97-AF65-F5344CB8AC3E}">
        <p14:creationId xmlns:p14="http://schemas.microsoft.com/office/powerpoint/2010/main" val="3377474267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åtoneskal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k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9194DB650B1C4189DF0A125A07D37D" ma:contentTypeVersion="4" ma:contentTypeDescription="Create a new document." ma:contentTypeScope="" ma:versionID="9334834bf64133d6001fdc8ccc148d5b">
  <xsd:schema xmlns:xsd="http://www.w3.org/2001/XMLSchema" xmlns:xs="http://www.w3.org/2001/XMLSchema" xmlns:p="http://schemas.microsoft.com/office/2006/metadata/properties" xmlns:ns2="0146c59d-7ad6-4200-8c8b-493582b5f408" targetNamespace="http://schemas.microsoft.com/office/2006/metadata/properties" ma:root="true" ma:fieldsID="ea272a4849517d018552dff77ea26e5d" ns2:_="">
    <xsd:import namespace="0146c59d-7ad6-4200-8c8b-493582b5f4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46c59d-7ad6-4200-8c8b-493582b5f4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7AD3D3-398B-425D-82D6-2F4E00867CE1}"/>
</file>

<file path=customXml/itemProps2.xml><?xml version="1.0" encoding="utf-8"?>
<ds:datastoreItem xmlns:ds="http://schemas.openxmlformats.org/officeDocument/2006/customXml" ds:itemID="{B07D0BFB-F418-4966-A635-C310BCC67348}"/>
</file>

<file path=customXml/itemProps3.xml><?xml version="1.0" encoding="utf-8"?>
<ds:datastoreItem xmlns:ds="http://schemas.openxmlformats.org/officeDocument/2006/customXml" ds:itemID="{5D7C345A-2235-4203-90C8-436CA4FC25DF}"/>
</file>

<file path=docProps/app.xml><?xml version="1.0" encoding="utf-8"?>
<Properties xmlns="http://schemas.openxmlformats.org/officeDocument/2006/extended-properties" xmlns:vt="http://schemas.openxmlformats.org/officeDocument/2006/docPropsVTypes">
  <Template>NIC18 SpeakerTemplate</Template>
  <TotalTime>0</TotalTime>
  <Words>1022</Words>
  <Application>Microsoft Office PowerPoint</Application>
  <PresentationFormat>Widescreen</PresentationFormat>
  <Paragraphs>251</Paragraphs>
  <Slides>43</Slides>
  <Notes>18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11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43</vt:i4>
      </vt:variant>
    </vt:vector>
  </HeadingPairs>
  <TitlesOfParts>
    <vt:vector size="55" baseType="lpstr">
      <vt:lpstr>ＭＳ Ｐゴシック</vt:lpstr>
      <vt:lpstr>Arial</vt:lpstr>
      <vt:lpstr>Calibri</vt:lpstr>
      <vt:lpstr>Century Gothic</vt:lpstr>
      <vt:lpstr>Museo Sans 100</vt:lpstr>
      <vt:lpstr>Museo Sans 300</vt:lpstr>
      <vt:lpstr>Segoe UI</vt:lpstr>
      <vt:lpstr>Segoe UI Light</vt:lpstr>
      <vt:lpstr>Times New Roman</vt:lpstr>
      <vt:lpstr>Verdana</vt:lpstr>
      <vt:lpstr>Wingdings</vt:lpstr>
      <vt:lpstr>PPT-mal_NIC</vt:lpstr>
      <vt:lpstr>PowerPoint-præsentation</vt:lpstr>
      <vt:lpstr>Protecting Cloud Identities - Using Azure MFA and Enterprise Mobility + Security (EMS) </vt:lpstr>
      <vt:lpstr>PowerPoint-præsentation</vt:lpstr>
      <vt:lpstr>Key Takeways</vt:lpstr>
      <vt:lpstr>Enterprise Mobility + Security</vt:lpstr>
      <vt:lpstr>The world has changed…</vt:lpstr>
      <vt:lpstr>PowerPoint-præsentation</vt:lpstr>
      <vt:lpstr>PowerPoint-præsentation</vt:lpstr>
      <vt:lpstr>Hi… This is mom… Should I click on this?</vt:lpstr>
      <vt:lpstr>Office 365 Secure Score</vt:lpstr>
      <vt:lpstr>Office 365 Secure Score</vt:lpstr>
      <vt:lpstr>Office 365 Secure Score: Mailbox Auditing in Office 365</vt:lpstr>
      <vt:lpstr>Azure AD Privileged Identity Management</vt:lpstr>
      <vt:lpstr>Azure AD Privileged Identity Management</vt:lpstr>
      <vt:lpstr>Privileged Identity Management</vt:lpstr>
      <vt:lpstr>Azure AD Privileged Identity Management</vt:lpstr>
      <vt:lpstr>Azure AD Identity Protection</vt:lpstr>
      <vt:lpstr> Risky Sign-in </vt:lpstr>
      <vt:lpstr>PowerPoint-præsentation</vt:lpstr>
      <vt:lpstr>PowerPoint-præsentation</vt:lpstr>
      <vt:lpstr>PowerPoint-præsentation</vt:lpstr>
      <vt:lpstr>Password Policies and Spray Attacks</vt:lpstr>
      <vt:lpstr>#DeathToPasswords</vt:lpstr>
      <vt:lpstr>Password Spray (aka Brute Force)</vt:lpstr>
      <vt:lpstr>PowerPoint-præsentation</vt:lpstr>
      <vt:lpstr>Password complexity requirements don’t help</vt:lpstr>
      <vt:lpstr>Password expiry does more harm than good</vt:lpstr>
      <vt:lpstr>Longer passwords are not necessarily better</vt:lpstr>
      <vt:lpstr>Multi-factor authentication</vt:lpstr>
      <vt:lpstr>Modern Authentication</vt:lpstr>
      <vt:lpstr>Modern Authentication - Exchange Online</vt:lpstr>
      <vt:lpstr>Basic vs. Modern Authentication</vt:lpstr>
      <vt:lpstr> Azure Automation (Runbook) - Enable Azure MFA</vt:lpstr>
      <vt:lpstr>Secure Guest Access with Azure MFA</vt:lpstr>
      <vt:lpstr>Identify External Guest Users</vt:lpstr>
      <vt:lpstr>Require MFA for Guest Users</vt:lpstr>
      <vt:lpstr>Conditional Access</vt:lpstr>
      <vt:lpstr>“Limited Access” - SharePoint and OneDrive</vt:lpstr>
      <vt:lpstr>Device Registration / Compliant</vt:lpstr>
      <vt:lpstr>Azure AD Joined (Example)</vt:lpstr>
      <vt:lpstr>Device Trust Type</vt:lpstr>
      <vt:lpstr>Thank you!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2018-02-05T10:53:46Z</dcterms:created>
  <dcterms:modified xsi:type="dcterms:W3CDTF">2018-02-05T10:54:15Z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0x010100999194DB650B1C4189DF0A125A07D37D</vt:lpwstr>
  </property>
</Properties>
</file>